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4" r:id="rId2"/>
    <p:sldId id="315" r:id="rId3"/>
    <p:sldId id="316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2E82-B514-24E1-4125-4FA34BC498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B4AD98-C4E0-2C35-8098-6731F2D4EA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3E579-CEF6-6143-AD12-CC9B5D7E2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2678-3D8A-4528-BB79-3AB7E0776CE7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D13D25-879C-80DA-8BE9-EE239361D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9178A-80E8-0601-9AA3-53E5D814D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E73D-9CAC-4D0D-AD5E-BA5BFAD3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998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2EF1C-B3D6-BDC6-BB7C-5A74B38BE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7427FA-7C02-0F63-9E63-C69BCDBB51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4C5ACE-F2FA-7FD6-19AA-6E6C6CF8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2678-3D8A-4528-BB79-3AB7E0776CE7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4151F2-F9E0-96B9-CD28-B775120C8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01E14-91EF-35A6-3B47-239ECC98D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E73D-9CAC-4D0D-AD5E-BA5BFAD3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97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B57230-5E48-CAD7-4135-1FFB400B88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E0CE6A-BEB8-52BB-414B-514EA47D1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03A7C2-5A24-9FF4-A331-E1DB27A2C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2678-3D8A-4528-BB79-3AB7E0776CE7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446853-A11F-AD03-B07F-7572289F4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48E04-2783-FE16-3576-88C106C9B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E73D-9CAC-4D0D-AD5E-BA5BFAD3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648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6C83F-146A-6B7C-193E-92D0ED7C8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25A9B-54EA-8EED-3D6A-82E13F224C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107E9B-9A9F-BCF4-8045-E787762D8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2678-3D8A-4528-BB79-3AB7E0776CE7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E15DC-46D5-1267-7CFD-CD8A6BC62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5605E1-A997-DB8D-B1CA-22E0C5E2E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E73D-9CAC-4D0D-AD5E-BA5BFAD3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08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D34C6-4749-64A5-1F7E-224F82F6B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7777DC-B936-EBF9-85CC-07F307BEE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465A6-C4EA-C2C9-D18D-CA97C1957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2678-3D8A-4528-BB79-3AB7E0776CE7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8581AD-2320-1F02-9088-96231843C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03FBE4-4217-CDB2-7629-D3E5CDD6B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E73D-9CAC-4D0D-AD5E-BA5BFAD3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924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62F38-D4A9-48A8-9F8F-3D474EC57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5E0EA-25DE-6818-24FB-5E4B831EA2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24EF9A-95DF-99AB-C70C-54CE34F8F0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E986BD-4352-E2AE-1C4C-57F6F73F5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2678-3D8A-4528-BB79-3AB7E0776CE7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315346-371B-DBF7-1DD5-5B82BDDEA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F6BA88-C0CD-BFC0-84A2-7645ADCDE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E73D-9CAC-4D0D-AD5E-BA5BFAD3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913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78B7A-99AE-B4CE-07A6-7960C206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67F29-31FF-0962-5075-C14EF28064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FE9E75-BC92-4219-43BC-F8F4A0D7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6CA156-A471-DD99-4BFE-17B6917EE6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7D1A13-346C-70EB-237E-8260D22F55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10873E-EF20-5F06-EB53-96EF3C769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2678-3D8A-4528-BB79-3AB7E0776CE7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2FEDA2-0060-6274-EFE8-93C8CC95E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FFC9F8-A0EA-F084-21A6-76BE2E168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E73D-9CAC-4D0D-AD5E-BA5BFAD3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207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D2435-1A34-6E8B-9A21-4785C1342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B1ADE4-94F5-3BCD-3CE1-FA4DA023F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2678-3D8A-4528-BB79-3AB7E0776CE7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59B2F7-3010-7678-AC19-0DB51E519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C83BED-C804-E183-FC22-1E5DF7082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E73D-9CAC-4D0D-AD5E-BA5BFAD3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3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8D59F5-A210-3CF3-C496-E726ED238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2678-3D8A-4528-BB79-3AB7E0776CE7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ED8731-4B4B-E48E-288C-7EBA4DC2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325A2F-BA2E-7FC4-21EA-306242B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E73D-9CAC-4D0D-AD5E-BA5BFAD3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745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2572D-4603-5D39-ADCC-E60AFA664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BEFFF5-36B3-4612-7274-B511B501F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0FD61A-D786-090A-0D2A-33B0EB9DD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D83E4A-1872-1791-F455-4D6CA294E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2678-3D8A-4528-BB79-3AB7E0776CE7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84BC44-EFFE-819C-B87C-B3FC7EBEB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378B42-937A-2575-F3C0-4ABF8927A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E73D-9CAC-4D0D-AD5E-BA5BFAD3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89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8CA61-CE51-FC0C-909B-89DD0DEAD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7CA8B0-FCBF-661D-47E9-8D6A57A537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B1E984-2857-A29E-5138-DDE9DC412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625109-CB88-4401-A626-996A6B38A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2678-3D8A-4528-BB79-3AB7E0776CE7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628BDC-65C0-40AC-1EF9-93ED304A0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E48EB6-7097-8305-08F3-0D8FD2200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E73D-9CAC-4D0D-AD5E-BA5BFAD3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847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9FDE58-6A2C-C083-2D4A-0E8A8CE24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A978EB-8406-BD0E-ED4D-E3206D2C08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32CA14-FA3B-C683-86D6-FB12C42F62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F2678-3D8A-4528-BB79-3AB7E0776CE7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D07AF6-9DD8-2100-641F-2AAE821C9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9AACBA-22C3-9B96-3771-7DFA70AC6D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6BE73D-9CAC-4D0D-AD5E-BA5BFAD33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536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145219" y="381000"/>
            <a:ext cx="975655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377">
              <a:spcBef>
                <a:spcPct val="0"/>
              </a:spcBef>
              <a:defRPr/>
            </a:pPr>
            <a:r>
              <a:rPr lang="en-US" sz="2800" dirty="0">
                <a:latin typeface="+mj-lt"/>
                <a:ea typeface="+mj-ea"/>
                <a:cs typeface="+mj-cs"/>
              </a:rPr>
              <a:t>Manufacturing Resilience Plan (2020-2023)</a:t>
            </a:r>
          </a:p>
          <a:p>
            <a:pPr algn="ctr" defTabSz="914377">
              <a:spcBef>
                <a:spcPct val="0"/>
              </a:spcBef>
              <a:defRPr/>
            </a:pPr>
            <a:r>
              <a:rPr lang="en-US" sz="2800" b="1" dirty="0">
                <a:latin typeface="+mj-lt"/>
                <a:ea typeface="+mj-ea"/>
                <a:cs typeface="+mj-cs"/>
              </a:rPr>
              <a:t>Regional Purpose</a:t>
            </a:r>
          </a:p>
        </p:txBody>
      </p:sp>
      <p:grpSp>
        <p:nvGrpSpPr>
          <p:cNvPr id="2" name="Group 12"/>
          <p:cNvGrpSpPr/>
          <p:nvPr/>
        </p:nvGrpSpPr>
        <p:grpSpPr>
          <a:xfrm>
            <a:off x="2133601" y="1447801"/>
            <a:ext cx="7659690" cy="4923316"/>
            <a:chOff x="368300" y="1338264"/>
            <a:chExt cx="7900988" cy="5078413"/>
          </a:xfrm>
        </p:grpSpPr>
        <p:grpSp>
          <p:nvGrpSpPr>
            <p:cNvPr id="3" name="Group 61"/>
            <p:cNvGrpSpPr>
              <a:grpSpLocks/>
            </p:cNvGrpSpPr>
            <p:nvPr/>
          </p:nvGrpSpPr>
          <p:grpSpPr bwMode="auto">
            <a:xfrm>
              <a:off x="368300" y="1338264"/>
              <a:ext cx="7900988" cy="5078413"/>
              <a:chOff x="232" y="843"/>
              <a:chExt cx="4977" cy="3199"/>
            </a:xfrm>
          </p:grpSpPr>
          <p:sp>
            <p:nvSpPr>
              <p:cNvPr id="25" name="Oval 43"/>
              <p:cNvSpPr>
                <a:spLocks noChangeArrowheads="1"/>
              </p:cNvSpPr>
              <p:nvPr/>
            </p:nvSpPr>
            <p:spPr bwMode="auto">
              <a:xfrm>
                <a:off x="1648" y="1688"/>
                <a:ext cx="2182" cy="1248"/>
              </a:xfrm>
              <a:prstGeom prst="ellipse">
                <a:avLst/>
              </a:prstGeom>
              <a:noFill/>
              <a:ln w="28575">
                <a:solidFill>
                  <a:schemeClr val="accent2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lang="en-US" sz="2200" dirty="0"/>
                  <a:t>RECOVERY/RESILIENCE</a:t>
                </a:r>
              </a:p>
            </p:txBody>
          </p:sp>
          <p:sp>
            <p:nvSpPr>
              <p:cNvPr id="26" name="Oval 49"/>
              <p:cNvSpPr>
                <a:spLocks noChangeArrowheads="1"/>
              </p:cNvSpPr>
              <p:nvPr/>
            </p:nvSpPr>
            <p:spPr bwMode="auto">
              <a:xfrm>
                <a:off x="232" y="2081"/>
                <a:ext cx="880" cy="593"/>
              </a:xfrm>
              <a:prstGeom prst="ellipse">
                <a:avLst/>
              </a:prstGeom>
              <a:noFill/>
              <a:ln w="28575">
                <a:solidFill>
                  <a:schemeClr val="accent2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lang="en-US" sz="1400" dirty="0"/>
                  <a:t>CEDS &amp; APR</a:t>
                </a:r>
              </a:p>
            </p:txBody>
          </p:sp>
          <p:sp>
            <p:nvSpPr>
              <p:cNvPr id="27" name="Oval 52"/>
              <p:cNvSpPr>
                <a:spLocks noChangeArrowheads="1"/>
              </p:cNvSpPr>
              <p:nvPr/>
            </p:nvSpPr>
            <p:spPr bwMode="auto">
              <a:xfrm>
                <a:off x="4329" y="1993"/>
                <a:ext cx="880" cy="592"/>
              </a:xfrm>
              <a:prstGeom prst="ellipse">
                <a:avLst/>
              </a:prstGeom>
              <a:noFill/>
              <a:ln w="28575">
                <a:solidFill>
                  <a:schemeClr val="accent2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lang="en-US" sz="1400" dirty="0"/>
                  <a:t>IMPACT</a:t>
                </a:r>
              </a:p>
            </p:txBody>
          </p:sp>
          <p:sp>
            <p:nvSpPr>
              <p:cNvPr id="28" name="Oval 53"/>
              <p:cNvSpPr>
                <a:spLocks noChangeArrowheads="1"/>
              </p:cNvSpPr>
              <p:nvPr/>
            </p:nvSpPr>
            <p:spPr bwMode="auto">
              <a:xfrm>
                <a:off x="2282" y="3386"/>
                <a:ext cx="975" cy="656"/>
              </a:xfrm>
              <a:prstGeom prst="ellipse">
                <a:avLst/>
              </a:prstGeom>
              <a:noFill/>
              <a:ln w="28575">
                <a:solidFill>
                  <a:schemeClr val="accent2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lang="en-US" sz="1400" dirty="0"/>
                  <a:t>GLOBAL CHANGES</a:t>
                </a:r>
              </a:p>
            </p:txBody>
          </p:sp>
          <p:sp>
            <p:nvSpPr>
              <p:cNvPr id="29" name="Oval 54"/>
              <p:cNvSpPr>
                <a:spLocks noChangeArrowheads="1"/>
              </p:cNvSpPr>
              <p:nvPr/>
            </p:nvSpPr>
            <p:spPr bwMode="auto">
              <a:xfrm>
                <a:off x="2259" y="843"/>
                <a:ext cx="975" cy="656"/>
              </a:xfrm>
              <a:prstGeom prst="ellipse">
                <a:avLst/>
              </a:prstGeom>
              <a:noFill/>
              <a:ln w="28575">
                <a:solidFill>
                  <a:schemeClr val="accent2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lang="en-US" sz="1400" dirty="0"/>
                  <a:t>CONTEXT SPECIFIC</a:t>
                </a:r>
              </a:p>
            </p:txBody>
          </p:sp>
        </p:grpSp>
        <p:sp>
          <p:nvSpPr>
            <p:cNvPr id="15" name="Text Box 48"/>
            <p:cNvSpPr txBox="1">
              <a:spLocks noChangeArrowheads="1"/>
            </p:cNvSpPr>
            <p:nvPr/>
          </p:nvSpPr>
          <p:spPr bwMode="auto">
            <a:xfrm>
              <a:off x="3248024" y="3973512"/>
              <a:ext cx="2492091" cy="380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/>
                <a:t>Future Competitiveness</a:t>
              </a:r>
            </a:p>
          </p:txBody>
        </p:sp>
        <p:sp>
          <p:nvSpPr>
            <p:cNvPr id="16" name="Text Box 56"/>
            <p:cNvSpPr txBox="1">
              <a:spLocks noChangeArrowheads="1"/>
            </p:cNvSpPr>
            <p:nvPr/>
          </p:nvSpPr>
          <p:spPr bwMode="auto">
            <a:xfrm>
              <a:off x="5474585" y="1936809"/>
              <a:ext cx="2077856" cy="6666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dirty="0"/>
                <a:t>Driver of Economic </a:t>
              </a:r>
            </a:p>
            <a:p>
              <a:pPr algn="ctr"/>
              <a:r>
                <a:rPr lang="en-US" dirty="0"/>
                <a:t>Development</a:t>
              </a:r>
            </a:p>
          </p:txBody>
        </p:sp>
        <p:sp>
          <p:nvSpPr>
            <p:cNvPr id="17" name="Text Box 58"/>
            <p:cNvSpPr txBox="1">
              <a:spLocks noChangeArrowheads="1"/>
            </p:cNvSpPr>
            <p:nvPr/>
          </p:nvSpPr>
          <p:spPr bwMode="auto">
            <a:xfrm>
              <a:off x="1452099" y="4674992"/>
              <a:ext cx="190550" cy="380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en-US" dirty="0"/>
            </a:p>
          </p:txBody>
        </p:sp>
        <p:sp>
          <p:nvSpPr>
            <p:cNvPr id="18" name="Text Box 59"/>
            <p:cNvSpPr txBox="1">
              <a:spLocks noChangeArrowheads="1"/>
            </p:cNvSpPr>
            <p:nvPr/>
          </p:nvSpPr>
          <p:spPr bwMode="auto">
            <a:xfrm>
              <a:off x="1395727" y="4757571"/>
              <a:ext cx="1825003" cy="6666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dirty="0"/>
                <a:t>Alignment with </a:t>
              </a:r>
            </a:p>
            <a:p>
              <a:pPr algn="ctr"/>
              <a:r>
                <a:rPr lang="en-US" dirty="0"/>
                <a:t>external changes</a:t>
              </a:r>
            </a:p>
          </p:txBody>
        </p:sp>
        <p:sp>
          <p:nvSpPr>
            <p:cNvPr id="19" name="Text Box 60"/>
            <p:cNvSpPr txBox="1">
              <a:spLocks noChangeArrowheads="1"/>
            </p:cNvSpPr>
            <p:nvPr/>
          </p:nvSpPr>
          <p:spPr bwMode="auto">
            <a:xfrm>
              <a:off x="5406912" y="4722613"/>
              <a:ext cx="2658830" cy="6666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dirty="0"/>
                <a:t>Alignment with </a:t>
              </a:r>
            </a:p>
            <a:p>
              <a:pPr algn="ctr"/>
              <a:r>
                <a:rPr lang="en-US" dirty="0"/>
                <a:t>community opportunities</a:t>
              </a:r>
            </a:p>
          </p:txBody>
        </p:sp>
        <p:grpSp>
          <p:nvGrpSpPr>
            <p:cNvPr id="4" name="Group 62"/>
            <p:cNvGrpSpPr>
              <a:grpSpLocks/>
            </p:cNvGrpSpPr>
            <p:nvPr/>
          </p:nvGrpSpPr>
          <p:grpSpPr bwMode="auto">
            <a:xfrm>
              <a:off x="1625600" y="2281240"/>
              <a:ext cx="5421313" cy="3236914"/>
              <a:chOff x="1024" y="1437"/>
              <a:chExt cx="3415" cy="2039"/>
            </a:xfrm>
          </p:grpSpPr>
          <p:sp>
            <p:nvSpPr>
              <p:cNvPr id="21" name="AutoShape 34"/>
              <p:cNvSpPr>
                <a:spLocks noChangeArrowheads="1"/>
              </p:cNvSpPr>
              <p:nvPr/>
            </p:nvSpPr>
            <p:spPr bwMode="auto">
              <a:xfrm>
                <a:off x="1024" y="2130"/>
                <a:ext cx="672" cy="466"/>
              </a:xfrm>
              <a:prstGeom prst="rightArrow">
                <a:avLst>
                  <a:gd name="adj1" fmla="val 50000"/>
                  <a:gd name="adj2" fmla="val 36052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400"/>
              </a:p>
            </p:txBody>
          </p:sp>
          <p:sp>
            <p:nvSpPr>
              <p:cNvPr id="22" name="AutoShape 45"/>
              <p:cNvSpPr>
                <a:spLocks noChangeArrowheads="1"/>
              </p:cNvSpPr>
              <p:nvPr/>
            </p:nvSpPr>
            <p:spPr bwMode="auto">
              <a:xfrm rot="10800000">
                <a:off x="3767" y="2089"/>
                <a:ext cx="672" cy="466"/>
              </a:xfrm>
              <a:prstGeom prst="rightArrow">
                <a:avLst>
                  <a:gd name="adj1" fmla="val 50000"/>
                  <a:gd name="adj2" fmla="val 36052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400"/>
              </a:p>
            </p:txBody>
          </p:sp>
          <p:sp>
            <p:nvSpPr>
              <p:cNvPr id="23" name="AutoShape 46"/>
              <p:cNvSpPr>
                <a:spLocks noChangeArrowheads="1"/>
              </p:cNvSpPr>
              <p:nvPr/>
            </p:nvSpPr>
            <p:spPr bwMode="auto">
              <a:xfrm rot="5400000">
                <a:off x="2407" y="1540"/>
                <a:ext cx="672" cy="466"/>
              </a:xfrm>
              <a:prstGeom prst="rightArrow">
                <a:avLst>
                  <a:gd name="adj1" fmla="val 50000"/>
                  <a:gd name="adj2" fmla="val 36052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400"/>
              </a:p>
            </p:txBody>
          </p:sp>
          <p:sp>
            <p:nvSpPr>
              <p:cNvPr id="24" name="AutoShape 47"/>
              <p:cNvSpPr>
                <a:spLocks noChangeArrowheads="1"/>
              </p:cNvSpPr>
              <p:nvPr/>
            </p:nvSpPr>
            <p:spPr bwMode="auto">
              <a:xfrm rot="-5400000">
                <a:off x="2433" y="2907"/>
                <a:ext cx="672" cy="466"/>
              </a:xfrm>
              <a:prstGeom prst="rightArrow">
                <a:avLst>
                  <a:gd name="adj1" fmla="val 50000"/>
                  <a:gd name="adj2" fmla="val 36052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400"/>
              </a:p>
            </p:txBody>
          </p:sp>
        </p:grp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979201B-0975-D33A-B0BD-8AA541F762D9}"/>
              </a:ext>
            </a:extLst>
          </p:cNvPr>
          <p:cNvSpPr txBox="1"/>
          <p:nvPr/>
        </p:nvSpPr>
        <p:spPr>
          <a:xfrm>
            <a:off x="2929631" y="1940884"/>
            <a:ext cx="1775534" cy="650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Alignment with </a:t>
            </a:r>
          </a:p>
          <a:p>
            <a:pPr algn="ctr"/>
            <a:r>
              <a:rPr lang="en-US" dirty="0"/>
              <a:t>regional changes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905000" y="381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endParaRPr lang="en-US" sz="4400" i="1" dirty="0">
              <a:latin typeface="+mj-lt"/>
              <a:ea typeface="+mj-ea"/>
              <a:cs typeface="+mj-cs"/>
            </a:endParaRPr>
          </a:p>
        </p:txBody>
      </p:sp>
      <p:grpSp>
        <p:nvGrpSpPr>
          <p:cNvPr id="2" name="Group 12"/>
          <p:cNvGrpSpPr/>
          <p:nvPr/>
        </p:nvGrpSpPr>
        <p:grpSpPr>
          <a:xfrm>
            <a:off x="2133601" y="1447800"/>
            <a:ext cx="7659689" cy="4923316"/>
            <a:chOff x="368300" y="1338264"/>
            <a:chExt cx="7900988" cy="5078413"/>
          </a:xfrm>
        </p:grpSpPr>
        <p:grpSp>
          <p:nvGrpSpPr>
            <p:cNvPr id="3" name="Group 61"/>
            <p:cNvGrpSpPr>
              <a:grpSpLocks/>
            </p:cNvGrpSpPr>
            <p:nvPr/>
          </p:nvGrpSpPr>
          <p:grpSpPr bwMode="auto">
            <a:xfrm>
              <a:off x="368300" y="1338264"/>
              <a:ext cx="7900988" cy="5078413"/>
              <a:chOff x="232" y="843"/>
              <a:chExt cx="4977" cy="3199"/>
            </a:xfrm>
          </p:grpSpPr>
          <p:sp>
            <p:nvSpPr>
              <p:cNvPr id="25" name="Oval 43"/>
              <p:cNvSpPr>
                <a:spLocks noChangeArrowheads="1"/>
              </p:cNvSpPr>
              <p:nvPr/>
            </p:nvSpPr>
            <p:spPr bwMode="auto">
              <a:xfrm>
                <a:off x="1648" y="1688"/>
                <a:ext cx="2182" cy="1248"/>
              </a:xfrm>
              <a:prstGeom prst="ellipse">
                <a:avLst/>
              </a:prstGeom>
              <a:noFill/>
              <a:ln w="28575">
                <a:solidFill>
                  <a:schemeClr val="accent2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>
                <a:flatTx/>
              </a:bodyPr>
              <a:lstStyle/>
              <a:p>
                <a:pPr algn="ctr"/>
                <a:endParaRPr lang="en-US" sz="24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Oval 49"/>
              <p:cNvSpPr>
                <a:spLocks noChangeArrowheads="1"/>
              </p:cNvSpPr>
              <p:nvPr/>
            </p:nvSpPr>
            <p:spPr bwMode="auto">
              <a:xfrm>
                <a:off x="232" y="2081"/>
                <a:ext cx="880" cy="593"/>
              </a:xfrm>
              <a:prstGeom prst="ellipse">
                <a:avLst/>
              </a:prstGeom>
              <a:noFill/>
              <a:ln w="28575">
                <a:solidFill>
                  <a:schemeClr val="accent2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lang="en-US" dirty="0">
                    <a:solidFill>
                      <a:srgbClr val="000000"/>
                    </a:solidFill>
                  </a:rPr>
                  <a:t>Suppliers</a:t>
                </a:r>
              </a:p>
            </p:txBody>
          </p:sp>
          <p:sp>
            <p:nvSpPr>
              <p:cNvPr id="27" name="Oval 52"/>
              <p:cNvSpPr>
                <a:spLocks noChangeArrowheads="1"/>
              </p:cNvSpPr>
              <p:nvPr/>
            </p:nvSpPr>
            <p:spPr bwMode="auto">
              <a:xfrm>
                <a:off x="4329" y="1993"/>
                <a:ext cx="880" cy="592"/>
              </a:xfrm>
              <a:prstGeom prst="ellipse">
                <a:avLst/>
              </a:prstGeom>
              <a:noFill/>
              <a:ln w="28575">
                <a:solidFill>
                  <a:schemeClr val="accent2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lang="en-US" dirty="0">
                    <a:solidFill>
                      <a:srgbClr val="000000"/>
                    </a:solidFill>
                  </a:rPr>
                  <a:t>Buyers</a:t>
                </a:r>
              </a:p>
            </p:txBody>
          </p:sp>
          <p:sp>
            <p:nvSpPr>
              <p:cNvPr id="28" name="Oval 53"/>
              <p:cNvSpPr>
                <a:spLocks noChangeArrowheads="1"/>
              </p:cNvSpPr>
              <p:nvPr/>
            </p:nvSpPr>
            <p:spPr bwMode="auto">
              <a:xfrm>
                <a:off x="2282" y="3386"/>
                <a:ext cx="975" cy="656"/>
              </a:xfrm>
              <a:prstGeom prst="ellipse">
                <a:avLst/>
              </a:prstGeom>
              <a:noFill/>
              <a:ln w="28575">
                <a:solidFill>
                  <a:schemeClr val="accent2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lang="en-US" dirty="0">
                    <a:solidFill>
                      <a:srgbClr val="000000"/>
                    </a:solidFill>
                  </a:rPr>
                  <a:t>Global Market</a:t>
                </a:r>
              </a:p>
            </p:txBody>
          </p:sp>
          <p:sp>
            <p:nvSpPr>
              <p:cNvPr id="29" name="Oval 54"/>
              <p:cNvSpPr>
                <a:spLocks noChangeArrowheads="1"/>
              </p:cNvSpPr>
              <p:nvPr/>
            </p:nvSpPr>
            <p:spPr bwMode="auto">
              <a:xfrm>
                <a:off x="2259" y="843"/>
                <a:ext cx="975" cy="656"/>
              </a:xfrm>
              <a:prstGeom prst="ellipse">
                <a:avLst/>
              </a:prstGeom>
              <a:noFill/>
              <a:ln w="28575">
                <a:solidFill>
                  <a:schemeClr val="accent2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lang="en-US" dirty="0">
                    <a:solidFill>
                      <a:srgbClr val="000000"/>
                    </a:solidFill>
                  </a:rPr>
                  <a:t>Academia</a:t>
                </a:r>
              </a:p>
            </p:txBody>
          </p:sp>
        </p:grpSp>
        <p:sp>
          <p:nvSpPr>
            <p:cNvPr id="15" name="Text Box 48"/>
            <p:cNvSpPr txBox="1">
              <a:spLocks noChangeArrowheads="1"/>
            </p:cNvSpPr>
            <p:nvPr/>
          </p:nvSpPr>
          <p:spPr bwMode="auto">
            <a:xfrm>
              <a:off x="3248025" y="3973513"/>
              <a:ext cx="190550" cy="380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6" name="Text Box 56"/>
            <p:cNvSpPr txBox="1">
              <a:spLocks noChangeArrowheads="1"/>
            </p:cNvSpPr>
            <p:nvPr/>
          </p:nvSpPr>
          <p:spPr bwMode="auto">
            <a:xfrm>
              <a:off x="5080247" y="2401275"/>
              <a:ext cx="2819353" cy="380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</a:rPr>
                <a:t>Component Manufacturing</a:t>
              </a:r>
            </a:p>
          </p:txBody>
        </p:sp>
        <p:sp>
          <p:nvSpPr>
            <p:cNvPr id="17" name="Text Box 58"/>
            <p:cNvSpPr txBox="1">
              <a:spLocks noChangeArrowheads="1"/>
            </p:cNvSpPr>
            <p:nvPr/>
          </p:nvSpPr>
          <p:spPr bwMode="auto">
            <a:xfrm>
              <a:off x="1156785" y="4674992"/>
              <a:ext cx="2433161" cy="952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solidFill>
                    <a:srgbClr val="000000"/>
                  </a:solidFill>
                </a:rPr>
                <a:t>Economies and Scale &amp;</a:t>
              </a:r>
            </a:p>
            <a:p>
              <a:pPr algn="ctr"/>
              <a:r>
                <a:rPr lang="en-US" dirty="0">
                  <a:solidFill>
                    <a:srgbClr val="000000"/>
                  </a:solidFill>
                </a:rPr>
                <a:t>Preferred Status</a:t>
              </a:r>
            </a:p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8" name="Text Box 59"/>
            <p:cNvSpPr txBox="1">
              <a:spLocks noChangeArrowheads="1"/>
            </p:cNvSpPr>
            <p:nvPr/>
          </p:nvSpPr>
          <p:spPr bwMode="auto">
            <a:xfrm>
              <a:off x="892253" y="2432323"/>
              <a:ext cx="2464047" cy="380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solidFill>
                    <a:srgbClr val="000000"/>
                  </a:solidFill>
                </a:rPr>
                <a:t>Engineering and Design</a:t>
              </a:r>
            </a:p>
          </p:txBody>
        </p:sp>
        <p:sp>
          <p:nvSpPr>
            <p:cNvPr id="19" name="Text Box 60"/>
            <p:cNvSpPr txBox="1">
              <a:spLocks noChangeArrowheads="1"/>
            </p:cNvSpPr>
            <p:nvPr/>
          </p:nvSpPr>
          <p:spPr bwMode="auto">
            <a:xfrm>
              <a:off x="5677301" y="4574934"/>
              <a:ext cx="2120119" cy="6666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solidFill>
                    <a:srgbClr val="000000"/>
                  </a:solidFill>
                </a:rPr>
                <a:t>Alignment with </a:t>
              </a:r>
            </a:p>
            <a:p>
              <a:pPr algn="ctr"/>
              <a:r>
                <a:rPr lang="en-US" dirty="0">
                  <a:solidFill>
                    <a:srgbClr val="000000"/>
                  </a:solidFill>
                </a:rPr>
                <a:t>Global Supply Chain</a:t>
              </a:r>
            </a:p>
          </p:txBody>
        </p:sp>
        <p:grpSp>
          <p:nvGrpSpPr>
            <p:cNvPr id="4" name="Group 62"/>
            <p:cNvGrpSpPr>
              <a:grpSpLocks/>
            </p:cNvGrpSpPr>
            <p:nvPr/>
          </p:nvGrpSpPr>
          <p:grpSpPr bwMode="auto">
            <a:xfrm>
              <a:off x="1625600" y="2281240"/>
              <a:ext cx="5421313" cy="3236914"/>
              <a:chOff x="1024" y="1437"/>
              <a:chExt cx="3415" cy="2039"/>
            </a:xfrm>
          </p:grpSpPr>
          <p:sp>
            <p:nvSpPr>
              <p:cNvPr id="21" name="AutoShape 34"/>
              <p:cNvSpPr>
                <a:spLocks noChangeArrowheads="1"/>
              </p:cNvSpPr>
              <p:nvPr/>
            </p:nvSpPr>
            <p:spPr bwMode="auto">
              <a:xfrm>
                <a:off x="1024" y="2130"/>
                <a:ext cx="672" cy="466"/>
              </a:xfrm>
              <a:prstGeom prst="rightArrow">
                <a:avLst>
                  <a:gd name="adj1" fmla="val 50000"/>
                  <a:gd name="adj2" fmla="val 36052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AutoShape 45"/>
              <p:cNvSpPr>
                <a:spLocks noChangeArrowheads="1"/>
              </p:cNvSpPr>
              <p:nvPr/>
            </p:nvSpPr>
            <p:spPr bwMode="auto">
              <a:xfrm rot="10800000">
                <a:off x="3767" y="2089"/>
                <a:ext cx="672" cy="466"/>
              </a:xfrm>
              <a:prstGeom prst="rightArrow">
                <a:avLst>
                  <a:gd name="adj1" fmla="val 50000"/>
                  <a:gd name="adj2" fmla="val 36052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AutoShape 46"/>
              <p:cNvSpPr>
                <a:spLocks noChangeArrowheads="1"/>
              </p:cNvSpPr>
              <p:nvPr/>
            </p:nvSpPr>
            <p:spPr bwMode="auto">
              <a:xfrm rot="5400000">
                <a:off x="2407" y="1540"/>
                <a:ext cx="672" cy="466"/>
              </a:xfrm>
              <a:prstGeom prst="rightArrow">
                <a:avLst>
                  <a:gd name="adj1" fmla="val 50000"/>
                  <a:gd name="adj2" fmla="val 36052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" name="AutoShape 47"/>
              <p:cNvSpPr>
                <a:spLocks noChangeArrowheads="1"/>
              </p:cNvSpPr>
              <p:nvPr/>
            </p:nvSpPr>
            <p:spPr bwMode="auto">
              <a:xfrm rot="-5400000">
                <a:off x="2433" y="2907"/>
                <a:ext cx="672" cy="466"/>
              </a:xfrm>
              <a:prstGeom prst="rightArrow">
                <a:avLst>
                  <a:gd name="adj1" fmla="val 50000"/>
                  <a:gd name="adj2" fmla="val 36052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9836EB4-B425-014D-0428-2F515AF6A427}"/>
              </a:ext>
            </a:extLst>
          </p:cNvPr>
          <p:cNvSpPr txBox="1"/>
          <p:nvPr/>
        </p:nvSpPr>
        <p:spPr>
          <a:xfrm>
            <a:off x="1597981" y="417237"/>
            <a:ext cx="868901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spcBef>
                <a:spcPct val="0"/>
              </a:spcBef>
              <a:defRPr/>
            </a:pPr>
            <a:r>
              <a:rPr lang="en-US" sz="2800" dirty="0">
                <a:latin typeface="+mj-lt"/>
                <a:ea typeface="+mj-ea"/>
                <a:cs typeface="+mj-cs"/>
              </a:rPr>
              <a:t>Manufacturing Resilience Plan (2020-2023)</a:t>
            </a:r>
          </a:p>
          <a:p>
            <a:pPr algn="ctr" defTabSz="914377">
              <a:spcBef>
                <a:spcPct val="0"/>
              </a:spcBef>
              <a:defRPr/>
            </a:pPr>
            <a:r>
              <a:rPr lang="en-US" sz="2800" b="1" dirty="0">
                <a:latin typeface="+mj-lt"/>
                <a:ea typeface="+mj-ea"/>
                <a:cs typeface="+mj-cs"/>
              </a:rPr>
              <a:t>Regional Participation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38A5B7-885C-E9D9-A54C-070C84EE2972}"/>
              </a:ext>
            </a:extLst>
          </p:cNvPr>
          <p:cNvSpPr txBox="1"/>
          <p:nvPr/>
        </p:nvSpPr>
        <p:spPr>
          <a:xfrm>
            <a:off x="4515435" y="3459522"/>
            <a:ext cx="31611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dirty="0"/>
              <a:t>RECOVERY/RESILIENCE</a:t>
            </a:r>
          </a:p>
          <a:p>
            <a:pPr algn="ctr"/>
            <a:r>
              <a:rPr lang="en-US" dirty="0"/>
              <a:t>Future Competitiveness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905000" y="381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endParaRPr lang="en-US" sz="4400" dirty="0">
              <a:latin typeface="+mj-lt"/>
              <a:ea typeface="+mj-ea"/>
              <a:cs typeface="+mj-cs"/>
            </a:endParaRPr>
          </a:p>
        </p:txBody>
      </p:sp>
      <p:grpSp>
        <p:nvGrpSpPr>
          <p:cNvPr id="2" name="Group 12"/>
          <p:cNvGrpSpPr/>
          <p:nvPr/>
        </p:nvGrpSpPr>
        <p:grpSpPr>
          <a:xfrm>
            <a:off x="2002864" y="1522889"/>
            <a:ext cx="7659689" cy="4923316"/>
            <a:chOff x="368300" y="1338264"/>
            <a:chExt cx="7900988" cy="5078413"/>
          </a:xfrm>
        </p:grpSpPr>
        <p:grpSp>
          <p:nvGrpSpPr>
            <p:cNvPr id="3" name="Group 61"/>
            <p:cNvGrpSpPr>
              <a:grpSpLocks/>
            </p:cNvGrpSpPr>
            <p:nvPr/>
          </p:nvGrpSpPr>
          <p:grpSpPr bwMode="auto">
            <a:xfrm>
              <a:off x="368300" y="1338264"/>
              <a:ext cx="7900988" cy="5078413"/>
              <a:chOff x="232" y="843"/>
              <a:chExt cx="4977" cy="3199"/>
            </a:xfrm>
          </p:grpSpPr>
          <p:sp>
            <p:nvSpPr>
              <p:cNvPr id="25" name="Oval 43"/>
              <p:cNvSpPr>
                <a:spLocks noChangeArrowheads="1"/>
              </p:cNvSpPr>
              <p:nvPr/>
            </p:nvSpPr>
            <p:spPr bwMode="auto">
              <a:xfrm>
                <a:off x="1648" y="1688"/>
                <a:ext cx="2182" cy="1248"/>
              </a:xfrm>
              <a:prstGeom prst="ellipse">
                <a:avLst/>
              </a:prstGeom>
              <a:noFill/>
              <a:ln w="28575">
                <a:solidFill>
                  <a:schemeClr val="accent2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>
                <a:flatTx/>
              </a:bodyPr>
              <a:lstStyle/>
              <a:p>
                <a:pPr algn="ctr"/>
                <a:endParaRPr lang="en-US" sz="24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Oval 49"/>
              <p:cNvSpPr>
                <a:spLocks noChangeArrowheads="1"/>
              </p:cNvSpPr>
              <p:nvPr/>
            </p:nvSpPr>
            <p:spPr bwMode="auto">
              <a:xfrm>
                <a:off x="232" y="2081"/>
                <a:ext cx="880" cy="593"/>
              </a:xfrm>
              <a:prstGeom prst="ellipse">
                <a:avLst/>
              </a:prstGeom>
              <a:noFill/>
              <a:ln w="28575">
                <a:solidFill>
                  <a:schemeClr val="accent2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>
                <a:flatTx/>
              </a:bodyPr>
              <a:lstStyle/>
              <a:p>
                <a:pPr algn="ctr"/>
                <a:endParaRPr lang="en-US" dirty="0">
                  <a:solidFill>
                    <a:srgbClr val="000000"/>
                  </a:solidFill>
                </a:endParaRPr>
              </a:p>
              <a:p>
                <a:pPr algn="ctr"/>
                <a:r>
                  <a:rPr lang="en-US" dirty="0">
                    <a:solidFill>
                      <a:srgbClr val="000000"/>
                    </a:solidFill>
                  </a:rPr>
                  <a:t>Internal </a:t>
                </a:r>
              </a:p>
              <a:p>
                <a:pPr algn="ctr"/>
                <a:r>
                  <a:rPr lang="en-US" dirty="0">
                    <a:solidFill>
                      <a:srgbClr val="000000"/>
                    </a:solidFill>
                  </a:rPr>
                  <a:t>Operations</a:t>
                </a:r>
              </a:p>
              <a:p>
                <a:pPr algn="ctr"/>
                <a:endParaRPr 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Oval 52"/>
              <p:cNvSpPr>
                <a:spLocks noChangeArrowheads="1"/>
              </p:cNvSpPr>
              <p:nvPr/>
            </p:nvSpPr>
            <p:spPr bwMode="auto">
              <a:xfrm>
                <a:off x="4329" y="1993"/>
                <a:ext cx="880" cy="592"/>
              </a:xfrm>
              <a:prstGeom prst="ellipse">
                <a:avLst/>
              </a:prstGeom>
              <a:noFill/>
              <a:ln w="28575">
                <a:solidFill>
                  <a:schemeClr val="accent2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lang="en-US" dirty="0">
                    <a:solidFill>
                      <a:srgbClr val="000000"/>
                    </a:solidFill>
                  </a:rPr>
                  <a:t>Capital </a:t>
                </a:r>
              </a:p>
              <a:p>
                <a:pPr algn="ctr"/>
                <a:r>
                  <a:rPr lang="en-US" dirty="0">
                    <a:solidFill>
                      <a:srgbClr val="000000"/>
                    </a:solidFill>
                  </a:rPr>
                  <a:t>Expansion</a:t>
                </a:r>
              </a:p>
            </p:txBody>
          </p:sp>
          <p:sp>
            <p:nvSpPr>
              <p:cNvPr id="28" name="Oval 53"/>
              <p:cNvSpPr>
                <a:spLocks noChangeArrowheads="1"/>
              </p:cNvSpPr>
              <p:nvPr/>
            </p:nvSpPr>
            <p:spPr bwMode="auto">
              <a:xfrm>
                <a:off x="2282" y="3386"/>
                <a:ext cx="975" cy="656"/>
              </a:xfrm>
              <a:prstGeom prst="ellipse">
                <a:avLst/>
              </a:prstGeom>
              <a:noFill/>
              <a:ln w="28575">
                <a:solidFill>
                  <a:schemeClr val="accent2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lang="en-US" dirty="0">
                    <a:solidFill>
                      <a:srgbClr val="000000"/>
                    </a:solidFill>
                  </a:rPr>
                  <a:t>Logistics</a:t>
                </a:r>
              </a:p>
            </p:txBody>
          </p:sp>
          <p:sp>
            <p:nvSpPr>
              <p:cNvPr id="29" name="Oval 54"/>
              <p:cNvSpPr>
                <a:spLocks noChangeArrowheads="1"/>
              </p:cNvSpPr>
              <p:nvPr/>
            </p:nvSpPr>
            <p:spPr bwMode="auto">
              <a:xfrm>
                <a:off x="2259" y="843"/>
                <a:ext cx="975" cy="656"/>
              </a:xfrm>
              <a:prstGeom prst="ellipse">
                <a:avLst/>
              </a:prstGeom>
              <a:noFill/>
              <a:ln w="28575">
                <a:solidFill>
                  <a:schemeClr val="accent2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lang="en-US" dirty="0">
                    <a:solidFill>
                      <a:srgbClr val="000000"/>
                    </a:solidFill>
                  </a:rPr>
                  <a:t>Workforce</a:t>
                </a:r>
              </a:p>
            </p:txBody>
          </p:sp>
        </p:grpSp>
        <p:sp>
          <p:nvSpPr>
            <p:cNvPr id="15" name="Text Box 48"/>
            <p:cNvSpPr txBox="1">
              <a:spLocks noChangeArrowheads="1"/>
            </p:cNvSpPr>
            <p:nvPr/>
          </p:nvSpPr>
          <p:spPr bwMode="auto">
            <a:xfrm>
              <a:off x="3248025" y="3973513"/>
              <a:ext cx="190550" cy="380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6" name="Text Box 56"/>
            <p:cNvSpPr txBox="1">
              <a:spLocks noChangeArrowheads="1"/>
            </p:cNvSpPr>
            <p:nvPr/>
          </p:nvSpPr>
          <p:spPr bwMode="auto">
            <a:xfrm>
              <a:off x="5558467" y="2433673"/>
              <a:ext cx="2144062" cy="380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</a:rPr>
                <a:t>Skills Gap Reduction</a:t>
              </a:r>
            </a:p>
          </p:txBody>
        </p:sp>
        <p:sp>
          <p:nvSpPr>
            <p:cNvPr id="18" name="Text Box 59"/>
            <p:cNvSpPr txBox="1">
              <a:spLocks noChangeArrowheads="1"/>
            </p:cNvSpPr>
            <p:nvPr/>
          </p:nvSpPr>
          <p:spPr bwMode="auto">
            <a:xfrm>
              <a:off x="850457" y="2432323"/>
              <a:ext cx="2547649" cy="380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solidFill>
                    <a:srgbClr val="000000"/>
                  </a:solidFill>
                </a:rPr>
                <a:t>Automation &amp; Upskilling</a:t>
              </a:r>
            </a:p>
          </p:txBody>
        </p:sp>
        <p:grpSp>
          <p:nvGrpSpPr>
            <p:cNvPr id="4" name="Group 62"/>
            <p:cNvGrpSpPr>
              <a:grpSpLocks/>
            </p:cNvGrpSpPr>
            <p:nvPr/>
          </p:nvGrpSpPr>
          <p:grpSpPr bwMode="auto">
            <a:xfrm>
              <a:off x="1765300" y="2281240"/>
              <a:ext cx="5165725" cy="3236914"/>
              <a:chOff x="1112" y="1437"/>
              <a:chExt cx="3254" cy="2039"/>
            </a:xfrm>
          </p:grpSpPr>
          <p:sp>
            <p:nvSpPr>
              <p:cNvPr id="21" name="AutoShape 34"/>
              <p:cNvSpPr>
                <a:spLocks noChangeArrowheads="1"/>
              </p:cNvSpPr>
              <p:nvPr/>
            </p:nvSpPr>
            <p:spPr bwMode="auto">
              <a:xfrm>
                <a:off x="1112" y="2130"/>
                <a:ext cx="584" cy="466"/>
              </a:xfrm>
              <a:prstGeom prst="rightArrow">
                <a:avLst>
                  <a:gd name="adj1" fmla="val 50000"/>
                  <a:gd name="adj2" fmla="val 36052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AutoShape 45"/>
              <p:cNvSpPr>
                <a:spLocks noChangeArrowheads="1"/>
              </p:cNvSpPr>
              <p:nvPr/>
            </p:nvSpPr>
            <p:spPr bwMode="auto">
              <a:xfrm rot="10800000">
                <a:off x="3767" y="2089"/>
                <a:ext cx="599" cy="466"/>
              </a:xfrm>
              <a:prstGeom prst="rightArrow">
                <a:avLst>
                  <a:gd name="adj1" fmla="val 50000"/>
                  <a:gd name="adj2" fmla="val 36052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AutoShape 46"/>
              <p:cNvSpPr>
                <a:spLocks noChangeArrowheads="1"/>
              </p:cNvSpPr>
              <p:nvPr/>
            </p:nvSpPr>
            <p:spPr bwMode="auto">
              <a:xfrm rot="5400000">
                <a:off x="2407" y="1540"/>
                <a:ext cx="672" cy="466"/>
              </a:xfrm>
              <a:prstGeom prst="rightArrow">
                <a:avLst>
                  <a:gd name="adj1" fmla="val 50000"/>
                  <a:gd name="adj2" fmla="val 36052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" name="AutoShape 47"/>
              <p:cNvSpPr>
                <a:spLocks noChangeArrowheads="1"/>
              </p:cNvSpPr>
              <p:nvPr/>
            </p:nvSpPr>
            <p:spPr bwMode="auto">
              <a:xfrm rot="-5400000">
                <a:off x="2433" y="2907"/>
                <a:ext cx="672" cy="466"/>
              </a:xfrm>
              <a:prstGeom prst="rightArrow">
                <a:avLst>
                  <a:gd name="adj1" fmla="val 50000"/>
                  <a:gd name="adj2" fmla="val 36052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" name="AutoShape 14" descr="Image result for minnesota department of agriculture">
            <a:extLst>
              <a:ext uri="{FF2B5EF4-FFF2-40B4-BE49-F238E27FC236}">
                <a16:creationId xmlns:a16="http://schemas.microsoft.com/office/drawing/2014/main" id="{88193A3E-58F2-482C-BCC8-68319E1AF9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011948-968E-4F50-B85A-D48F7E061DBA}"/>
              </a:ext>
            </a:extLst>
          </p:cNvPr>
          <p:cNvSpPr txBox="1"/>
          <p:nvPr/>
        </p:nvSpPr>
        <p:spPr>
          <a:xfrm>
            <a:off x="1837679" y="385068"/>
            <a:ext cx="85758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spcBef>
                <a:spcPct val="0"/>
              </a:spcBef>
              <a:defRPr/>
            </a:pPr>
            <a:r>
              <a:rPr lang="en-US" sz="2800" dirty="0">
                <a:latin typeface="+mj-lt"/>
                <a:ea typeface="+mj-ea"/>
                <a:cs typeface="+mj-cs"/>
              </a:rPr>
              <a:t>Manufacturing Resilience Plan (2020-2023)</a:t>
            </a:r>
          </a:p>
          <a:p>
            <a:pPr algn="ctr" defTabSz="914377">
              <a:spcBef>
                <a:spcPct val="0"/>
              </a:spcBef>
              <a:defRPr/>
            </a:pPr>
            <a:r>
              <a:rPr lang="en-US" sz="2800" b="1" dirty="0">
                <a:latin typeface="+mj-lt"/>
                <a:ea typeface="+mj-ea"/>
                <a:cs typeface="+mj-cs"/>
              </a:rPr>
              <a:t>Regional Components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53EAFA-D18B-4231-4904-02B55092CCEE}"/>
              </a:ext>
            </a:extLst>
          </p:cNvPr>
          <p:cNvSpPr txBox="1"/>
          <p:nvPr/>
        </p:nvSpPr>
        <p:spPr>
          <a:xfrm>
            <a:off x="4379119" y="3503605"/>
            <a:ext cx="31611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dirty="0"/>
              <a:t>RECOVERY/RESILIENCE</a:t>
            </a:r>
          </a:p>
          <a:p>
            <a:pPr algn="ctr"/>
            <a:r>
              <a:rPr lang="en-US" dirty="0"/>
              <a:t>Future Competitiveness</a:t>
            </a:r>
            <a:endParaRPr lang="en-US" sz="1800" dirty="0"/>
          </a:p>
        </p:txBody>
      </p:sp>
      <p:sp>
        <p:nvSpPr>
          <p:cNvPr id="10" name="Text Box 59">
            <a:extLst>
              <a:ext uri="{FF2B5EF4-FFF2-40B4-BE49-F238E27FC236}">
                <a16:creationId xmlns:a16="http://schemas.microsoft.com/office/drawing/2014/main" id="{CBDC9D57-0F2D-0EF4-FE05-FEBAA79FF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6100" y="4948553"/>
            <a:ext cx="23907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Efficiency and Greening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2BCB9B-9AA0-F10B-CFC2-1CF99A242892}"/>
              </a:ext>
            </a:extLst>
          </p:cNvPr>
          <p:cNvSpPr txBox="1"/>
          <p:nvPr/>
        </p:nvSpPr>
        <p:spPr>
          <a:xfrm>
            <a:off x="7038468" y="4992733"/>
            <a:ext cx="23718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Globalization At Home</a:t>
            </a:r>
          </a:p>
        </p:txBody>
      </p:sp>
    </p:spTree>
    <p:extLst>
      <p:ext uri="{BB962C8B-B14F-4D97-AF65-F5344CB8AC3E}">
        <p14:creationId xmlns:p14="http://schemas.microsoft.com/office/powerpoint/2010/main" val="2451292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102</Words>
  <Application>Microsoft Office PowerPoint</Application>
  <PresentationFormat>Widescreen</PresentationFormat>
  <Paragraphs>45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Kristian Braekkan</dc:creator>
  <cp:lastModifiedBy>Kristian Braekkan</cp:lastModifiedBy>
  <cp:revision>1</cp:revision>
  <dcterms:created xsi:type="dcterms:W3CDTF">2023-05-10T17:19:18Z</dcterms:created>
  <dcterms:modified xsi:type="dcterms:W3CDTF">2023-05-10T17:36:40Z</dcterms:modified>
</cp:coreProperties>
</file>