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4"/>
    <p:sldMasterId id="2147484016" r:id="rId5"/>
    <p:sldMasterId id="2147484046" r:id="rId6"/>
    <p:sldMasterId id="2147484058" r:id="rId7"/>
    <p:sldMasterId id="2147484029" r:id="rId8"/>
  </p:sldMasterIdLst>
  <p:notesMasterIdLst>
    <p:notesMasterId r:id="rId25"/>
  </p:notesMasterIdLst>
  <p:handoutMasterIdLst>
    <p:handoutMasterId r:id="rId26"/>
  </p:handoutMasterIdLst>
  <p:sldIdLst>
    <p:sldId id="256" r:id="rId9"/>
    <p:sldId id="458" r:id="rId10"/>
    <p:sldId id="456" r:id="rId11"/>
    <p:sldId id="415" r:id="rId12"/>
    <p:sldId id="414" r:id="rId13"/>
    <p:sldId id="462" r:id="rId14"/>
    <p:sldId id="431" r:id="rId15"/>
    <p:sldId id="448" r:id="rId16"/>
    <p:sldId id="419" r:id="rId17"/>
    <p:sldId id="420" r:id="rId18"/>
    <p:sldId id="460" r:id="rId19"/>
    <p:sldId id="463" r:id="rId20"/>
    <p:sldId id="453" r:id="rId21"/>
    <p:sldId id="454" r:id="rId22"/>
    <p:sldId id="452" r:id="rId23"/>
    <p:sldId id="298" r:id="rId24"/>
  </p:sldIdLst>
  <p:sldSz cx="9144000" cy="6858000" type="screen4x3"/>
  <p:notesSz cx="7010400" cy="9296400"/>
  <p:defaultTextStyle>
    <a:defPPr>
      <a:defRPr lang="en-US"/>
    </a:defPPr>
    <a:lvl1pPr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gan, Marilyn S." initials="DMS" lastIdx="1" clrIdx="0">
    <p:extLst>
      <p:ext uri="{19B8F6BF-5375-455C-9EA6-DF929625EA0E}">
        <p15:presenceInfo xmlns:p15="http://schemas.microsoft.com/office/powerpoint/2012/main" userId="S::MSDogan@sba.gov::61772183-33f1-4cc5-8337-bf4abdebb9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7B6F7"/>
    <a:srgbClr val="F8F8F8"/>
    <a:srgbClr val="000000"/>
    <a:srgbClr val="465CBA"/>
    <a:srgbClr val="EAEAEA"/>
    <a:srgbClr val="CCECFF"/>
    <a:srgbClr val="020202"/>
    <a:srgbClr val="166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60D80-486D-48D8-9758-E60DA21C6C9B}"/>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CD67B319-EF3E-436C-8C01-40DA93A518EF}"/>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94139D4-60CD-4259-9019-14C3CAEA816E}" type="datetime1">
              <a:rPr lang="en-US" altLang="en-US"/>
              <a:pPr>
                <a:defRPr/>
              </a:pPr>
              <a:t>3/19/2020</a:t>
            </a:fld>
            <a:endParaRPr lang="en-US" altLang="en-US"/>
          </a:p>
        </p:txBody>
      </p:sp>
      <p:sp>
        <p:nvSpPr>
          <p:cNvPr id="4" name="Footer Placeholder 3">
            <a:extLst>
              <a:ext uri="{FF2B5EF4-FFF2-40B4-BE49-F238E27FC236}">
                <a16:creationId xmlns:a16="http://schemas.microsoft.com/office/drawing/2014/main" id="{0C6A53AA-65FF-4789-8202-DFA658CA5C65}"/>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7CFBB7B0-1524-44F8-9147-3C6DD8EB6CCB}"/>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3ECCCC-2801-44A8-A6A6-BFF0C8FCA42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C7B9ED0-0E6C-477E-BE39-069DB8E659F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67" name="Rectangle 3">
            <a:extLst>
              <a:ext uri="{FF2B5EF4-FFF2-40B4-BE49-F238E27FC236}">
                <a16:creationId xmlns:a16="http://schemas.microsoft.com/office/drawing/2014/main" id="{F6264EE2-5282-4AC5-8798-AFDBC4164C76}"/>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r">
              <a:defRPr sz="1200">
                <a:latin typeface="Arial Narrow"/>
                <a:ea typeface="ＭＳ Ｐゴシック" pitchFamily="96" charset="-128"/>
                <a:cs typeface="+mn-cs"/>
              </a:defRPr>
            </a:lvl1pPr>
          </a:lstStyle>
          <a:p>
            <a:pPr>
              <a:defRPr/>
            </a:pPr>
            <a:endParaRPr lang="en-US"/>
          </a:p>
        </p:txBody>
      </p:sp>
      <p:sp>
        <p:nvSpPr>
          <p:cNvPr id="47108" name="Rectangle 4">
            <a:extLst>
              <a:ext uri="{FF2B5EF4-FFF2-40B4-BE49-F238E27FC236}">
                <a16:creationId xmlns:a16="http://schemas.microsoft.com/office/drawing/2014/main" id="{E961F1BC-EEEF-4BCC-BF6C-31E5FB89896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8DD08E3A-DD20-4135-9F73-D9F963ABBD25}"/>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a:extLst>
              <a:ext uri="{FF2B5EF4-FFF2-40B4-BE49-F238E27FC236}">
                <a16:creationId xmlns:a16="http://schemas.microsoft.com/office/drawing/2014/main" id="{0DCFCEC9-15D4-47CD-B799-52EA5383970A}"/>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71" name="Rectangle 7">
            <a:extLst>
              <a:ext uri="{FF2B5EF4-FFF2-40B4-BE49-F238E27FC236}">
                <a16:creationId xmlns:a16="http://schemas.microsoft.com/office/drawing/2014/main" id="{949799DC-3722-4449-BA90-448C596A750A}"/>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a:defRPr sz="1200">
                <a:latin typeface="Arial Narrow" panose="020B0606020202030204" pitchFamily="34" charset="0"/>
              </a:defRPr>
            </a:lvl1pPr>
          </a:lstStyle>
          <a:p>
            <a:fld id="{83525EAF-6CB9-44DD-A75C-48BCD5E915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2pPr>
    <a:lvl3pPr marL="9144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3pPr>
    <a:lvl4pPr marL="13716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4pPr>
    <a:lvl5pPr marL="18288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dirty="0"/>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12</a:t>
            </a:fld>
            <a:endParaRPr lang="en-US" altLang="en-US">
              <a:solidFill>
                <a:srgbClr val="545555"/>
              </a:solidFill>
            </a:endParaRPr>
          </a:p>
        </p:txBody>
      </p:sp>
      <p:sp>
        <p:nvSpPr>
          <p:cNvPr id="2" name="Notes Placeholder 1">
            <a:extLst>
              <a:ext uri="{FF2B5EF4-FFF2-40B4-BE49-F238E27FC236}">
                <a16:creationId xmlns:a16="http://schemas.microsoft.com/office/drawing/2014/main" id="{27E1C722-50EF-4842-B886-18DE1B4589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17870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13</a:t>
            </a:fld>
            <a:endParaRPr lang="en-US" altLang="en-US"/>
          </a:p>
        </p:txBody>
      </p:sp>
    </p:spTree>
    <p:extLst>
      <p:ext uri="{BB962C8B-B14F-4D97-AF65-F5344CB8AC3E}">
        <p14:creationId xmlns:p14="http://schemas.microsoft.com/office/powerpoint/2010/main" val="151495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14</a:t>
            </a:fld>
            <a:endParaRPr lang="en-US" altLang="en-US"/>
          </a:p>
        </p:txBody>
      </p:sp>
    </p:spTree>
    <p:extLst>
      <p:ext uri="{BB962C8B-B14F-4D97-AF65-F5344CB8AC3E}">
        <p14:creationId xmlns:p14="http://schemas.microsoft.com/office/powerpoint/2010/main" val="257561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15</a:t>
            </a:fld>
            <a:endParaRPr lang="en-US" altLang="en-US"/>
          </a:p>
        </p:txBody>
      </p:sp>
    </p:spTree>
    <p:extLst>
      <p:ext uri="{BB962C8B-B14F-4D97-AF65-F5344CB8AC3E}">
        <p14:creationId xmlns:p14="http://schemas.microsoft.com/office/powerpoint/2010/main" val="316645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0053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a:t>
            </a:fld>
            <a:endParaRPr lang="en-US" altLang="en-US"/>
          </a:p>
        </p:txBody>
      </p:sp>
    </p:spTree>
    <p:extLst>
      <p:ext uri="{BB962C8B-B14F-4D97-AF65-F5344CB8AC3E}">
        <p14:creationId xmlns:p14="http://schemas.microsoft.com/office/powerpoint/2010/main" val="191548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4</a:t>
            </a:fld>
            <a:endParaRPr lang="en-US" altLang="en-US"/>
          </a:p>
        </p:txBody>
      </p:sp>
    </p:spTree>
    <p:extLst>
      <p:ext uri="{BB962C8B-B14F-4D97-AF65-F5344CB8AC3E}">
        <p14:creationId xmlns:p14="http://schemas.microsoft.com/office/powerpoint/2010/main" val="36913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391339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8</a:t>
            </a:fld>
            <a:endParaRPr lang="en-US" altLang="en-US"/>
          </a:p>
        </p:txBody>
      </p:sp>
    </p:spTree>
    <p:extLst>
      <p:ext uri="{BB962C8B-B14F-4D97-AF65-F5344CB8AC3E}">
        <p14:creationId xmlns:p14="http://schemas.microsoft.com/office/powerpoint/2010/main" val="173598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9</a:t>
            </a:fld>
            <a:endParaRPr lang="en-US" altLang="en-US"/>
          </a:p>
        </p:txBody>
      </p:sp>
    </p:spTree>
    <p:extLst>
      <p:ext uri="{BB962C8B-B14F-4D97-AF65-F5344CB8AC3E}">
        <p14:creationId xmlns:p14="http://schemas.microsoft.com/office/powerpoint/2010/main" val="57286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10</a:t>
            </a:fld>
            <a:endParaRPr lang="en-US" altLang="en-US">
              <a:solidFill>
                <a:srgbClr val="545555"/>
              </a:solidFill>
            </a:endParaRPr>
          </a:p>
        </p:txBody>
      </p:sp>
      <p:sp>
        <p:nvSpPr>
          <p:cNvPr id="2" name="Notes Placeholder 1">
            <a:extLst>
              <a:ext uri="{FF2B5EF4-FFF2-40B4-BE49-F238E27FC236}">
                <a16:creationId xmlns:a16="http://schemas.microsoft.com/office/drawing/2014/main" id="{27E1C722-50EF-4842-B886-18DE1B4589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6223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11</a:t>
            </a:fld>
            <a:endParaRPr lang="en-US" altLang="en-US">
              <a:solidFill>
                <a:srgbClr val="545555"/>
              </a:solidFill>
            </a:endParaRPr>
          </a:p>
        </p:txBody>
      </p:sp>
      <p:sp>
        <p:nvSpPr>
          <p:cNvPr id="2" name="Notes Placeholder 1">
            <a:extLst>
              <a:ext uri="{FF2B5EF4-FFF2-40B4-BE49-F238E27FC236}">
                <a16:creationId xmlns:a16="http://schemas.microsoft.com/office/drawing/2014/main" id="{F63A161F-B918-4B21-B6CC-CC5D7E3776B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72893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438DAB9A-1764-46EA-A573-6D3BBCBAD6A6}"/>
              </a:ext>
            </a:extLst>
          </p:cNvPr>
          <p:cNvSpPr>
            <a:spLocks noGrp="1" noChangeArrowheads="1"/>
          </p:cNvSpPr>
          <p:nvPr>
            <p:ph type="sldNum" sz="quarter" idx="10"/>
          </p:nvPr>
        </p:nvSpPr>
        <p:spPr>
          <a:ln/>
        </p:spPr>
        <p:txBody>
          <a:bodyPr/>
          <a:lstStyle>
            <a:lvl1pPr>
              <a:defRPr/>
            </a:lvl1pPr>
          </a:lstStyle>
          <a:p>
            <a:fld id="{AF2D7AAC-FC32-4F51-9199-3EEA3D218E29}" type="slidenum">
              <a:rPr lang="en-US" altLang="en-US"/>
              <a:pPr/>
              <a:t>‹#›</a:t>
            </a:fld>
            <a:endParaRPr lang="en-US" altLang="en-US"/>
          </a:p>
        </p:txBody>
      </p:sp>
    </p:spTree>
    <p:extLst>
      <p:ext uri="{BB962C8B-B14F-4D97-AF65-F5344CB8AC3E}">
        <p14:creationId xmlns:p14="http://schemas.microsoft.com/office/powerpoint/2010/main" val="10815161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8B57-0F73-4880-9C43-808774E4215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3507EE6-1B12-4976-BED4-C33A913A965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5C432F-EEF9-40EC-AE6F-4E37D4E66FC5}"/>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AFB89F8C-98A1-4925-91E9-327BA4144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04D0-3AB8-426B-B2A2-A5165C61D1F3}"/>
              </a:ext>
            </a:extLst>
          </p:cNvPr>
          <p:cNvSpPr>
            <a:spLocks noGrp="1"/>
          </p:cNvSpPr>
          <p:nvPr>
            <p:ph type="sldNum" sz="quarter" idx="12"/>
          </p:nvPr>
        </p:nvSpPr>
        <p:spPr/>
        <p:txBody>
          <a:bodyPr/>
          <a:lstStyle/>
          <a:p>
            <a:fld id="{F78B4D30-4F27-4100-80FA-2A75E79EAEEF}" type="slidenum">
              <a:rPr lang="en-US" altLang="en-US" smtClean="0"/>
              <a:pPr/>
              <a:t>‹#›</a:t>
            </a:fld>
            <a:endParaRPr lang="en-US" altLang="en-US"/>
          </a:p>
        </p:txBody>
      </p:sp>
    </p:spTree>
    <p:extLst>
      <p:ext uri="{BB962C8B-B14F-4D97-AF65-F5344CB8AC3E}">
        <p14:creationId xmlns:p14="http://schemas.microsoft.com/office/powerpoint/2010/main" val="94274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F564E-0537-4722-9730-D68AB4216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CE6DC-D93E-4BDA-B502-30C4AECBF9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C119B0-0169-42BD-989F-8F2ED372416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E888C-9064-4900-BF19-78A3610EBF94}"/>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6" name="Footer Placeholder 5">
            <a:extLst>
              <a:ext uri="{FF2B5EF4-FFF2-40B4-BE49-F238E27FC236}">
                <a16:creationId xmlns:a16="http://schemas.microsoft.com/office/drawing/2014/main" id="{8799882B-BDF8-4C2A-83FD-8BAB32C68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424F0-B606-42A5-9DD5-9FC30E2E4DD7}"/>
              </a:ext>
            </a:extLst>
          </p:cNvPr>
          <p:cNvSpPr>
            <a:spLocks noGrp="1"/>
          </p:cNvSpPr>
          <p:nvPr>
            <p:ph type="sldNum" sz="quarter" idx="12"/>
          </p:nvPr>
        </p:nvSpPr>
        <p:spPr/>
        <p:txBody>
          <a:bodyPr/>
          <a:lstStyle/>
          <a:p>
            <a:fld id="{F827634F-A77E-43CD-B2B1-3D4B24BB8C6D}" type="slidenum">
              <a:rPr lang="en-US" smtClean="0"/>
              <a:t>‹#›</a:t>
            </a:fld>
            <a:endParaRPr lang="en-US"/>
          </a:p>
        </p:txBody>
      </p:sp>
    </p:spTree>
    <p:extLst>
      <p:ext uri="{BB962C8B-B14F-4D97-AF65-F5344CB8AC3E}">
        <p14:creationId xmlns:p14="http://schemas.microsoft.com/office/powerpoint/2010/main" val="320230296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C90EC-9B3C-48C9-9402-C2DF1F4A968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FBB62-37C5-4826-8ECF-D75928C8993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F472066-420E-44A1-A982-DE510EDC43D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B844CD-4B0F-465F-9327-A06B878AA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CF4784-5B40-46B0-9624-3384A12F2A8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00A1E-AE50-4B5E-B4EF-C77459B070DB}"/>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8" name="Footer Placeholder 7">
            <a:extLst>
              <a:ext uri="{FF2B5EF4-FFF2-40B4-BE49-F238E27FC236}">
                <a16:creationId xmlns:a16="http://schemas.microsoft.com/office/drawing/2014/main" id="{26B0DE0B-79D4-451E-A0A9-30A9BF4EED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CBEEE-A5EA-4207-9951-1E04F13018F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283734060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674F-019A-442A-B247-9940CF5E0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2CAA4-0AFB-4FA3-A30F-2310ACBC3D0E}"/>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4" name="Footer Placeholder 3">
            <a:extLst>
              <a:ext uri="{FF2B5EF4-FFF2-40B4-BE49-F238E27FC236}">
                <a16:creationId xmlns:a16="http://schemas.microsoft.com/office/drawing/2014/main" id="{B37E7238-C71D-4C63-B3BD-D05D63032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EF77A-54FF-45A1-9F35-A4E554DD9E9B}"/>
              </a:ext>
            </a:extLst>
          </p:cNvPr>
          <p:cNvSpPr>
            <a:spLocks noGrp="1"/>
          </p:cNvSpPr>
          <p:nvPr>
            <p:ph type="sldNum" sz="quarter" idx="12"/>
          </p:nvPr>
        </p:nvSpPr>
        <p:spPr/>
        <p:txBody>
          <a:bodyPr/>
          <a:lstStyle/>
          <a:p>
            <a:fld id="{AF2D7AAC-FC32-4F51-9199-3EEA3D218E29}" type="slidenum">
              <a:rPr lang="en-US" altLang="en-US" smtClean="0"/>
              <a:pPr/>
              <a:t>‹#›</a:t>
            </a:fld>
            <a:endParaRPr lang="en-US" altLang="en-US"/>
          </a:p>
        </p:txBody>
      </p:sp>
    </p:spTree>
    <p:extLst>
      <p:ext uri="{BB962C8B-B14F-4D97-AF65-F5344CB8AC3E}">
        <p14:creationId xmlns:p14="http://schemas.microsoft.com/office/powerpoint/2010/main" val="368619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B05D4-E7CA-4FFC-A7D4-07AFAB6F68B8}"/>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3" name="Footer Placeholder 2">
            <a:extLst>
              <a:ext uri="{FF2B5EF4-FFF2-40B4-BE49-F238E27FC236}">
                <a16:creationId xmlns:a16="http://schemas.microsoft.com/office/drawing/2014/main" id="{45DA63B5-1AC9-466C-94EB-5FB3AB271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DDA56-7278-442D-9BB7-15D42DBB40B8}"/>
              </a:ext>
            </a:extLst>
          </p:cNvPr>
          <p:cNvSpPr>
            <a:spLocks noGrp="1"/>
          </p:cNvSpPr>
          <p:nvPr>
            <p:ph type="sldNum" sz="quarter" idx="12"/>
          </p:nvPr>
        </p:nvSpPr>
        <p:spPr/>
        <p:txBody>
          <a:bodyPr/>
          <a:lstStyle/>
          <a:p>
            <a:fld id="{FCB84416-FEB9-41A1-9D63-6765781C86D2}" type="slidenum">
              <a:rPr lang="en-US" altLang="en-US" smtClean="0"/>
              <a:pPr/>
              <a:t>‹#›</a:t>
            </a:fld>
            <a:endParaRPr lang="en-US" altLang="en-US"/>
          </a:p>
        </p:txBody>
      </p:sp>
    </p:spTree>
    <p:extLst>
      <p:ext uri="{BB962C8B-B14F-4D97-AF65-F5344CB8AC3E}">
        <p14:creationId xmlns:p14="http://schemas.microsoft.com/office/powerpoint/2010/main" val="4025006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F85A-CC5B-46BD-87A6-270268FC478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D28C40-E889-4E44-8C07-38F862BB2B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4783D-BF6C-4E3F-A1C8-1BAF73D892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0B4DB9-678A-4E61-9274-7DB7D9E6765C}"/>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6" name="Footer Placeholder 5">
            <a:extLst>
              <a:ext uri="{FF2B5EF4-FFF2-40B4-BE49-F238E27FC236}">
                <a16:creationId xmlns:a16="http://schemas.microsoft.com/office/drawing/2014/main" id="{BD6735D2-0F3F-42A0-8373-B2F6E561D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73D12-292E-4E70-9CA3-F4DABD4D39BF}"/>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40341234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1840-7D4C-4C62-98B7-424C03744A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66B75D4-FE6D-43D8-89CC-692042A361B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A3ADE14-C9C8-4FCC-B823-E29A38BA57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A20015-0477-4ABB-9B65-FE2626D53A38}"/>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6" name="Footer Placeholder 5">
            <a:extLst>
              <a:ext uri="{FF2B5EF4-FFF2-40B4-BE49-F238E27FC236}">
                <a16:creationId xmlns:a16="http://schemas.microsoft.com/office/drawing/2014/main" id="{63B8B3A9-12CB-4002-8C8F-3F9370DE9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AF24A-79FD-4898-B55D-4B57650B5C9C}"/>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67589190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8652-A8ED-4EF5-BAD2-69D3E3D82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03A05-219E-4504-B9CF-E638AD27E6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685E3-C74C-4BB4-920E-0D6C7E4E21FD}"/>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7208F986-F38E-4257-9FA1-7BB8A0C71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48B1D-64AC-403B-9C1B-482891A882A2}"/>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330300182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615A4-5D26-4A08-94E4-D7C9947F4C8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5062A-45EA-4C65-9482-D818A49A0EB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E9C13-0624-4953-8A4D-BFF452A136EE}"/>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0EDD8A26-96CF-4B11-887B-112811D53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B68E1-960F-4119-A3A1-6B14C086DA85}"/>
              </a:ext>
            </a:extLst>
          </p:cNvPr>
          <p:cNvSpPr>
            <a:spLocks noGrp="1"/>
          </p:cNvSpPr>
          <p:nvPr>
            <p:ph type="sldNum" sz="quarter" idx="12"/>
          </p:nvPr>
        </p:nvSpPr>
        <p:spPr/>
        <p:txBody>
          <a:body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78505652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5737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3F6911-D7B8-4FE3-AD6F-B1E02F5AAD83}"/>
              </a:ext>
            </a:extLst>
          </p:cNvPr>
          <p:cNvSpPr>
            <a:spLocks noGrp="1" noChangeArrowheads="1"/>
          </p:cNvSpPr>
          <p:nvPr>
            <p:ph type="sldNum" sz="quarter" idx="10"/>
          </p:nvPr>
        </p:nvSpPr>
        <p:spPr>
          <a:ln/>
        </p:spPr>
        <p:txBody>
          <a:bodyPr/>
          <a:lstStyle>
            <a:lvl1pPr>
              <a:defRPr/>
            </a:lvl1pPr>
          </a:lstStyle>
          <a:p>
            <a:fld id="{FCB84416-FEB9-41A1-9D63-6765781C86D2}" type="slidenum">
              <a:rPr lang="en-US" altLang="en-US"/>
              <a:pPr/>
              <a:t>‹#›</a:t>
            </a:fld>
            <a:endParaRPr lang="en-US" altLang="en-US"/>
          </a:p>
        </p:txBody>
      </p:sp>
    </p:spTree>
    <p:extLst>
      <p:ext uri="{BB962C8B-B14F-4D97-AF65-F5344CB8AC3E}">
        <p14:creationId xmlns:p14="http://schemas.microsoft.com/office/powerpoint/2010/main" val="1792851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9FF2-9A9D-4E90-915A-AA7CDB5CBD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668A6-A38A-479B-A67A-390C9FF68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7FC0A-8026-447C-B661-B3D51244DB8C}"/>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78736A35-87DD-4DEA-9CBF-953D965E1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2C875-2D76-4D57-ABBE-D66C26E8538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23837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2F39-F0FC-42BE-B424-2584411F2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DE130-4014-4768-A480-593F96036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C63AD-EE38-406D-A36D-6FC3366A709C}"/>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32D9DA74-F3B8-450E-9D58-BF430D985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B6B80-2571-4649-899B-D060FB49B41F}"/>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52247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867-44DA-402D-9BEC-FD28CFB3B9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AED04B-687D-43AF-A9AA-8E0EA21C87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982D6-8740-4D2F-9BCB-DFA2DED1DE07}"/>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B09C3A4F-3CDF-40C7-95ED-97FB273E2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5694C-A1AB-456E-9070-56EED14FEC9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7630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46-F5CC-4C44-BA27-AB707B61C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ECAE3-C9CB-4FAF-A27A-E37F226FE9D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D30A9-F0AE-437E-B25A-32D962485E8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D12D3-C908-4C32-9AD9-7E08C81E3FBB}"/>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6" name="Footer Placeholder 5">
            <a:extLst>
              <a:ext uri="{FF2B5EF4-FFF2-40B4-BE49-F238E27FC236}">
                <a16:creationId xmlns:a16="http://schemas.microsoft.com/office/drawing/2014/main" id="{69FA79DE-3640-47EF-AEA8-8662A473B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E7272-3D35-4101-8201-394F172AC48D}"/>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698086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1443-6801-42EB-AB4A-D7CBE2DCE8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D5413-4C0E-4B3B-B077-7D5140C5DE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0A593-AE84-4193-8B06-88EDC8B8F11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1AAFB-7459-4E37-B02A-28C56F5542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94BC70-ECDE-4B39-A52D-03E365E0B1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F55E0-F89A-4EBA-81DD-8E223028338C}"/>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8" name="Footer Placeholder 7">
            <a:extLst>
              <a:ext uri="{FF2B5EF4-FFF2-40B4-BE49-F238E27FC236}">
                <a16:creationId xmlns:a16="http://schemas.microsoft.com/office/drawing/2014/main" id="{01BA60DD-2814-477D-988C-F78D79ECB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95C80-754B-470A-AA05-A9FBB954788C}"/>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091037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3CFF-4E27-4530-85E0-A9A9E1993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1185D-21FB-411C-A9B0-07159739F080}"/>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4" name="Footer Placeholder 3">
            <a:extLst>
              <a:ext uri="{FF2B5EF4-FFF2-40B4-BE49-F238E27FC236}">
                <a16:creationId xmlns:a16="http://schemas.microsoft.com/office/drawing/2014/main" id="{EB8A7C96-2446-48D2-957C-7981AB4F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F52F1-FEB1-4CF4-8815-610B6458C68E}"/>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552011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791EB-5D81-4A7A-8E01-82910FE50514}"/>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3" name="Footer Placeholder 2">
            <a:extLst>
              <a:ext uri="{FF2B5EF4-FFF2-40B4-BE49-F238E27FC236}">
                <a16:creationId xmlns:a16="http://schemas.microsoft.com/office/drawing/2014/main" id="{1D696066-533A-4479-8928-5DE4DFE20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4F15A-9232-4637-911E-A76711F03A7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925973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FE88-898F-4C2A-B0A3-934F46155D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D0916-9959-4EEE-B3FA-9365832FD8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10CD3-1B21-4B13-A742-4AC0465503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0E458-09C9-4963-A504-DA59B3BB2166}"/>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6" name="Footer Placeholder 5">
            <a:extLst>
              <a:ext uri="{FF2B5EF4-FFF2-40B4-BE49-F238E27FC236}">
                <a16:creationId xmlns:a16="http://schemas.microsoft.com/office/drawing/2014/main" id="{F0A7B025-DD0D-42F0-926A-A3801E2FE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63A3-8A12-4DDE-B56C-6854CB53184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3939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B80A-1D7C-4B4A-84CF-F1732A0F90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74C9F-27DF-4B83-AE78-F2377B15AB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97196-576B-487E-9BFB-5AC37D8E80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55500-3C8E-4061-AB01-D01FA8A4629D}"/>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6" name="Footer Placeholder 5">
            <a:extLst>
              <a:ext uri="{FF2B5EF4-FFF2-40B4-BE49-F238E27FC236}">
                <a16:creationId xmlns:a16="http://schemas.microsoft.com/office/drawing/2014/main" id="{466054D8-47DA-43B3-8F31-CB66C13F2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25D5E-2910-4199-AE45-6E162BE5560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096778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7495-75EE-4DF1-A20F-10E11FBA7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2B2F2-5044-4041-B736-F76B07234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EC45-12F7-47C7-BCAE-6CD25D8C3949}"/>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33F3DC43-6173-4BC3-B824-BA75A859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C70BB-34F1-409F-B0FA-C506AB7AB7B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67855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41138EC2-1586-4C74-B83E-E938713D7516}"/>
              </a:ext>
            </a:extLst>
          </p:cNvPr>
          <p:cNvSpPr>
            <a:spLocks noGrp="1" noChangeArrowheads="1"/>
          </p:cNvSpPr>
          <p:nvPr>
            <p:ph type="sldNum" sz="quarter" idx="10"/>
          </p:nvPr>
        </p:nvSpPr>
        <p:spPr>
          <a:ln/>
        </p:spPr>
        <p:txBody>
          <a:bodyPr/>
          <a:lstStyle>
            <a:lvl1pPr>
              <a:defRPr/>
            </a:lvl1pPr>
          </a:lstStyle>
          <a:p>
            <a:fld id="{F78B4D30-4F27-4100-80FA-2A75E79EAEEF}" type="slidenum">
              <a:rPr lang="en-US" altLang="en-US"/>
              <a:pPr/>
              <a:t>‹#›</a:t>
            </a:fld>
            <a:endParaRPr lang="en-US" altLang="en-US"/>
          </a:p>
        </p:txBody>
      </p:sp>
    </p:spTree>
    <p:extLst>
      <p:ext uri="{BB962C8B-B14F-4D97-AF65-F5344CB8AC3E}">
        <p14:creationId xmlns:p14="http://schemas.microsoft.com/office/powerpoint/2010/main" val="13400985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B2FC4-C8A2-4AA1-868E-BB409D71D8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A09B6-51E4-4CA2-9B52-BA660E40E84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4EADB-ED1C-4A71-940D-6D2648AB6D02}"/>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1F5D118A-F7D1-41E4-BF5A-F62A4E11C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C90ED-EDF4-462D-A4DD-B2D4238C28D0}"/>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870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4285202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236008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620729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30047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63281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34070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12028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82280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9241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295400"/>
            <a:ext cx="8763000" cy="4724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
            <a:extLst>
              <a:ext uri="{FF2B5EF4-FFF2-40B4-BE49-F238E27FC236}">
                <a16:creationId xmlns:a16="http://schemas.microsoft.com/office/drawing/2014/main" id="{6054DF30-0452-4113-A757-E9F0C8341DBA}"/>
              </a:ext>
            </a:extLst>
          </p:cNvPr>
          <p:cNvSpPr>
            <a:spLocks noGrp="1" noChangeArrowheads="1"/>
          </p:cNvSpPr>
          <p:nvPr>
            <p:ph type="sldNum" sz="quarter" idx="10"/>
          </p:nvPr>
        </p:nvSpPr>
        <p:spPr>
          <a:ln/>
        </p:spPr>
        <p:txBody>
          <a:bodyPr/>
          <a:lstStyle>
            <a:lvl1pPr>
              <a:defRPr/>
            </a:lvl1pPr>
          </a:lstStyle>
          <a:p>
            <a:fld id="{71A14D94-EA6D-4964-92BE-3D7D358FD7CC}" type="slidenum">
              <a:rPr lang="en-US" altLang="en-US"/>
              <a:pPr/>
              <a:t>‹#›</a:t>
            </a:fld>
            <a:endParaRPr lang="en-US" altLang="en-US"/>
          </a:p>
        </p:txBody>
      </p:sp>
    </p:spTree>
    <p:extLst>
      <p:ext uri="{BB962C8B-B14F-4D97-AF65-F5344CB8AC3E}">
        <p14:creationId xmlns:p14="http://schemas.microsoft.com/office/powerpoint/2010/main" val="26389927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931615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273821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76846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953715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53971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2871877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036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40146257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389510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2066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a:extLst>
              <a:ext uri="{FF2B5EF4-FFF2-40B4-BE49-F238E27FC236}">
                <a16:creationId xmlns:a16="http://schemas.microsoft.com/office/drawing/2014/main" id="{A8239BF8-7B4C-4EC8-ABB5-6D5D69D0E4B5}"/>
              </a:ext>
            </a:extLst>
          </p:cNvPr>
          <p:cNvSpPr>
            <a:spLocks noGrp="1" noChangeArrowheads="1"/>
          </p:cNvSpPr>
          <p:nvPr>
            <p:ph type="sldNum" sz="quarter" idx="10"/>
          </p:nvPr>
        </p:nvSpPr>
        <p:spPr>
          <a:ln/>
        </p:spPr>
        <p:txBody>
          <a:bodyPr/>
          <a:lstStyle>
            <a:lvl1pPr>
              <a:defRPr/>
            </a:lvl1pPr>
          </a:lstStyle>
          <a:p>
            <a:fld id="{F1FA64EC-2E7B-4E69-9AB3-679116107C23}" type="slidenum">
              <a:rPr lang="en-US" altLang="en-US"/>
              <a:pPr/>
              <a:t>‹#›</a:t>
            </a:fld>
            <a:endParaRPr lang="en-US" altLang="en-US"/>
          </a:p>
        </p:txBody>
      </p:sp>
    </p:spTree>
    <p:extLst>
      <p:ext uri="{BB962C8B-B14F-4D97-AF65-F5344CB8AC3E}">
        <p14:creationId xmlns:p14="http://schemas.microsoft.com/office/powerpoint/2010/main" val="347544488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789511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3626561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457654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87575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34259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921178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1683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106241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42117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16881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03045"/>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3061446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1474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4043041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7130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46790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726E-D25A-4E8D-AC12-E9612E41B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BD9B26-94CE-493D-9F95-7171C4A17C2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6DB7D1-F9ED-4AA6-B158-F42A9F3DC5F8}"/>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0AA1D2B8-4301-4716-8967-16E7F2BCB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DE655-DFB3-4D1F-A5B3-D235A665B693}"/>
              </a:ext>
            </a:extLst>
          </p:cNvPr>
          <p:cNvSpPr>
            <a:spLocks noGrp="1"/>
          </p:cNvSpPr>
          <p:nvPr>
            <p:ph type="sldNum" sz="quarter" idx="12"/>
          </p:nvPr>
        </p:nvSpPr>
        <p:spPr/>
        <p:txBody>
          <a:bodyPr/>
          <a:lstStyle/>
          <a:p>
            <a:fld id="{F1FA64EC-2E7B-4E69-9AB3-679116107C23}" type="slidenum">
              <a:rPr lang="en-US" altLang="en-US" smtClean="0"/>
              <a:pPr/>
              <a:t>‹#›</a:t>
            </a:fld>
            <a:endParaRPr lang="en-US" altLang="en-US"/>
          </a:p>
        </p:txBody>
      </p:sp>
    </p:spTree>
    <p:extLst>
      <p:ext uri="{BB962C8B-B14F-4D97-AF65-F5344CB8AC3E}">
        <p14:creationId xmlns:p14="http://schemas.microsoft.com/office/powerpoint/2010/main" val="165196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15530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3.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9" descr="&#10;SBA_bg.jpg                                                     000C8D08Macintosh HD                   C4E0376D:">
            <a:extLst>
              <a:ext uri="{FF2B5EF4-FFF2-40B4-BE49-F238E27FC236}">
                <a16:creationId xmlns:a16="http://schemas.microsoft.com/office/drawing/2014/main" id="{03F2B586-FCB5-405D-98E3-69D7B948A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5555"/>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7">
            <a:extLst>
              <a:ext uri="{FF2B5EF4-FFF2-40B4-BE49-F238E27FC236}">
                <a16:creationId xmlns:a16="http://schemas.microsoft.com/office/drawing/2014/main" id="{F15F87D5-265C-446E-906B-71D9CC4A5F56}"/>
              </a:ext>
            </a:extLst>
          </p:cNvPr>
          <p:cNvSpPr>
            <a:spLocks noChangeArrowheads="1"/>
          </p:cNvSpPr>
          <p:nvPr/>
        </p:nvSpPr>
        <p:spPr bwMode="auto">
          <a:xfrm>
            <a:off x="0" y="0"/>
            <a:ext cx="9144000" cy="914400"/>
          </a:xfrm>
          <a:prstGeom prst="rect">
            <a:avLst/>
          </a:prstGeom>
          <a:solidFill>
            <a:srgbClr val="2BAF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latin typeface="Arial Narrow" pitchFamily="34" charset="0"/>
            </a:endParaRPr>
          </a:p>
        </p:txBody>
      </p:sp>
      <p:sp>
        <p:nvSpPr>
          <p:cNvPr id="1028" name="Rectangle 28">
            <a:extLst>
              <a:ext uri="{FF2B5EF4-FFF2-40B4-BE49-F238E27FC236}">
                <a16:creationId xmlns:a16="http://schemas.microsoft.com/office/drawing/2014/main" id="{1D5884FE-BE7D-428F-B09B-B8D866D9CE48}"/>
              </a:ext>
            </a:extLst>
          </p:cNvPr>
          <p:cNvSpPr>
            <a:spLocks noChangeArrowheads="1"/>
          </p:cNvSpPr>
          <p:nvPr/>
        </p:nvSpPr>
        <p:spPr bwMode="auto">
          <a:xfrm>
            <a:off x="0" y="6324600"/>
            <a:ext cx="9144000" cy="5334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
        <p:nvSpPr>
          <p:cNvPr id="1029" name="Rectangle 2">
            <a:extLst>
              <a:ext uri="{FF2B5EF4-FFF2-40B4-BE49-F238E27FC236}">
                <a16:creationId xmlns:a16="http://schemas.microsoft.com/office/drawing/2014/main" id="{50B28F48-728E-485D-8EAB-B0971B660E36}"/>
              </a:ext>
            </a:extLst>
          </p:cNvPr>
          <p:cNvSpPr>
            <a:spLocks noGrp="1" noChangeArrowheads="1"/>
          </p:cNvSpPr>
          <p:nvPr>
            <p:ph type="title"/>
          </p:nvPr>
        </p:nvSpPr>
        <p:spPr bwMode="auto">
          <a:xfrm>
            <a:off x="381000" y="190500"/>
            <a:ext cx="830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48" name="Rectangle 24">
            <a:extLst>
              <a:ext uri="{FF2B5EF4-FFF2-40B4-BE49-F238E27FC236}">
                <a16:creationId xmlns:a16="http://schemas.microsoft.com/office/drawing/2014/main" id="{ECC58143-73F8-421D-AC80-FAE3D52E7E65}"/>
              </a:ext>
            </a:extLst>
          </p:cNvPr>
          <p:cNvSpPr>
            <a:spLocks noGrp="1" noChangeArrowheads="1"/>
          </p:cNvSpPr>
          <p:nvPr>
            <p:ph type="sldNum" sz="quarter" idx="4"/>
          </p:nvPr>
        </p:nvSpPr>
        <p:spPr bwMode="auto">
          <a:xfrm>
            <a:off x="0" y="6324600"/>
            <a:ext cx="533400" cy="533400"/>
          </a:xfrm>
          <a:prstGeom prst="rect">
            <a:avLst/>
          </a:prstGeom>
          <a:solidFill>
            <a:srgbClr val="727176"/>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0" hangingPunct="0">
              <a:defRPr sz="1600">
                <a:solidFill>
                  <a:schemeClr val="bg1"/>
                </a:solidFill>
                <a:latin typeface="Arial Narrow" panose="020B0606020202030204" pitchFamily="34" charset="0"/>
              </a:defRPr>
            </a:lvl1pPr>
          </a:lstStyle>
          <a:p>
            <a:fld id="{5B487535-6771-4C89-94E6-86335C677870}" type="slidenum">
              <a:rPr lang="en-US" altLang="en-US"/>
              <a:pPr/>
              <a:t>‹#›</a:t>
            </a:fld>
            <a:endParaRPr lang="en-US" altLang="en-US"/>
          </a:p>
        </p:txBody>
      </p:sp>
      <p:sp>
        <p:nvSpPr>
          <p:cNvPr id="1031" name="Rectangle 39">
            <a:extLst>
              <a:ext uri="{FF2B5EF4-FFF2-40B4-BE49-F238E27FC236}">
                <a16:creationId xmlns:a16="http://schemas.microsoft.com/office/drawing/2014/main" id="{59533BB0-3613-446E-8D5C-2D4F668D1376}"/>
              </a:ext>
            </a:extLst>
          </p:cNvPr>
          <p:cNvSpPr>
            <a:spLocks noChangeArrowheads="1"/>
          </p:cNvSpPr>
          <p:nvPr/>
        </p:nvSpPr>
        <p:spPr bwMode="auto">
          <a:xfrm>
            <a:off x="0" y="0"/>
            <a:ext cx="9144000" cy="152400"/>
          </a:xfrm>
          <a:prstGeom prst="rect">
            <a:avLst/>
          </a:prstGeom>
          <a:solidFill>
            <a:srgbClr val="176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Lst>
  <p:transition/>
  <p:hf hdr="0" ftr="0" dt="0"/>
  <p:txStyles>
    <p:titleStyle>
      <a:lvl1pPr algn="l" rtl="0" eaLnBrk="0" fontAlgn="base" hangingPunct="0">
        <a:spcBef>
          <a:spcPct val="0"/>
        </a:spcBef>
        <a:spcAft>
          <a:spcPct val="0"/>
        </a:spcAft>
        <a:defRPr sz="3600">
          <a:solidFill>
            <a:srgbClr val="000000"/>
          </a:solidFill>
          <a:latin typeface="Arial Narrow"/>
          <a:ea typeface="+mj-ea"/>
          <a:cs typeface="ＭＳ Ｐゴシック"/>
        </a:defRPr>
      </a:lvl1pPr>
      <a:lvl2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2pPr>
      <a:lvl3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3pPr>
      <a:lvl4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4pPr>
      <a:lvl5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5pPr>
      <a:lvl6pPr marL="457200" algn="l" rtl="0" fontAlgn="base">
        <a:spcBef>
          <a:spcPct val="0"/>
        </a:spcBef>
        <a:spcAft>
          <a:spcPct val="0"/>
        </a:spcAft>
        <a:defRPr sz="3600">
          <a:solidFill>
            <a:srgbClr val="000000"/>
          </a:solidFill>
          <a:latin typeface="Arial" charset="0"/>
          <a:ea typeface="ＭＳ Ｐゴシック" pitchFamily="96" charset="-128"/>
        </a:defRPr>
      </a:lvl6pPr>
      <a:lvl7pPr marL="914400" algn="l" rtl="0" fontAlgn="base">
        <a:spcBef>
          <a:spcPct val="0"/>
        </a:spcBef>
        <a:spcAft>
          <a:spcPct val="0"/>
        </a:spcAft>
        <a:defRPr sz="3600">
          <a:solidFill>
            <a:srgbClr val="000000"/>
          </a:solidFill>
          <a:latin typeface="Arial" charset="0"/>
          <a:ea typeface="ＭＳ Ｐゴシック" pitchFamily="96" charset="-128"/>
        </a:defRPr>
      </a:lvl7pPr>
      <a:lvl8pPr marL="1371600" algn="l" rtl="0" fontAlgn="base">
        <a:spcBef>
          <a:spcPct val="0"/>
        </a:spcBef>
        <a:spcAft>
          <a:spcPct val="0"/>
        </a:spcAft>
        <a:defRPr sz="3600">
          <a:solidFill>
            <a:srgbClr val="000000"/>
          </a:solidFill>
          <a:latin typeface="Arial" charset="0"/>
          <a:ea typeface="ＭＳ Ｐゴシック" pitchFamily="96" charset="-128"/>
        </a:defRPr>
      </a:lvl8pPr>
      <a:lvl9pPr marL="1828800" algn="l" rtl="0" fontAlgn="base">
        <a:spcBef>
          <a:spcPct val="0"/>
        </a:spcBef>
        <a:spcAft>
          <a:spcPct val="0"/>
        </a:spcAft>
        <a:defRPr sz="3600">
          <a:solidFill>
            <a:srgbClr val="000000"/>
          </a:solidFill>
          <a:latin typeface="Arial" charset="0"/>
          <a:ea typeface="ＭＳ Ｐゴシック" pitchFamily="96" charset="-128"/>
        </a:defRPr>
      </a:lvl9pPr>
    </p:titleStyle>
    <p:bodyStyle>
      <a:lvl1pPr marL="225425" indent="-225425" algn="l" rtl="0" eaLnBrk="0" fontAlgn="base" hangingPunct="0">
        <a:spcBef>
          <a:spcPct val="20000"/>
        </a:spcBef>
        <a:spcAft>
          <a:spcPct val="35000"/>
        </a:spcAft>
        <a:buClr>
          <a:srgbClr val="2BAFD0"/>
        </a:buClr>
        <a:buFont typeface="Wingdings" panose="05000000000000000000" pitchFamily="2" charset="2"/>
        <a:buChar char="§"/>
        <a:defRPr sz="2800">
          <a:solidFill>
            <a:srgbClr val="166276"/>
          </a:solidFill>
          <a:latin typeface="Arial Narrow"/>
          <a:ea typeface="+mn-ea"/>
          <a:cs typeface="ＭＳ Ｐゴシック"/>
        </a:defRPr>
      </a:lvl1pPr>
      <a:lvl2pPr marL="627063" indent="-169863" algn="l" rtl="0" eaLnBrk="0" fontAlgn="base" hangingPunct="0">
        <a:spcBef>
          <a:spcPct val="20000"/>
        </a:spcBef>
        <a:spcAft>
          <a:spcPct val="35000"/>
        </a:spcAft>
        <a:buClr>
          <a:srgbClr val="2BAFD0"/>
        </a:buClr>
        <a:buFont typeface="Wingdings" panose="05000000000000000000" pitchFamily="2" charset="2"/>
        <a:buChar char="§"/>
        <a:defRPr sz="2000">
          <a:solidFill>
            <a:srgbClr val="727176"/>
          </a:solidFill>
          <a:latin typeface="Arial Narrow"/>
          <a:ea typeface="+mn-ea"/>
          <a:cs typeface="ＭＳ Ｐゴシック"/>
        </a:defRPr>
      </a:lvl2pPr>
      <a:lvl3pPr marL="1025525" indent="-169863" algn="l" rtl="0" eaLnBrk="0" fontAlgn="base" hangingPunct="0">
        <a:spcBef>
          <a:spcPct val="20000"/>
        </a:spcBef>
        <a:spcAft>
          <a:spcPct val="35000"/>
        </a:spcAft>
        <a:buClr>
          <a:srgbClr val="2BAFD0"/>
        </a:buClr>
        <a:buFont typeface="Wingdings" panose="05000000000000000000" pitchFamily="2" charset="2"/>
        <a:buChar char="§"/>
        <a:defRPr sz="2400">
          <a:solidFill>
            <a:srgbClr val="2BAFD0"/>
          </a:solidFill>
          <a:latin typeface="Arial Narrow"/>
          <a:ea typeface="+mn-ea"/>
          <a:cs typeface="ＭＳ Ｐゴシック"/>
        </a:defRPr>
      </a:lvl3pPr>
      <a:lvl4pPr marL="1316038" indent="-176213" algn="l" rtl="0" eaLnBrk="0" fontAlgn="base" hangingPunct="0">
        <a:spcBef>
          <a:spcPct val="20000"/>
        </a:spcBef>
        <a:spcAft>
          <a:spcPct val="35000"/>
        </a:spcAft>
        <a:buClr>
          <a:srgbClr val="2BAFD0"/>
        </a:buClr>
        <a:buFont typeface="Wingdings" panose="05000000000000000000" pitchFamily="2" charset="2"/>
        <a:buChar char="§"/>
        <a:defRPr sz="1600">
          <a:solidFill>
            <a:srgbClr val="176276"/>
          </a:solidFill>
          <a:latin typeface="Arial Narrow"/>
          <a:ea typeface="+mn-ea"/>
          <a:cs typeface="ＭＳ Ｐゴシック"/>
        </a:defRPr>
      </a:lvl4pPr>
      <a:lvl5pPr marL="1654175" indent="-111125" algn="l" rtl="0" eaLnBrk="0" fontAlgn="base" hangingPunct="0">
        <a:spcBef>
          <a:spcPct val="20000"/>
        </a:spcBef>
        <a:spcAft>
          <a:spcPct val="35000"/>
        </a:spcAft>
        <a:buClr>
          <a:srgbClr val="2BAFD0"/>
        </a:buClr>
        <a:buFont typeface="Wingdings" panose="05000000000000000000" pitchFamily="2" charset="2"/>
        <a:buChar char="§"/>
        <a:defRPr sz="1600">
          <a:solidFill>
            <a:srgbClr val="747474"/>
          </a:solidFill>
          <a:latin typeface="Arial Narrow"/>
          <a:ea typeface="+mn-ea"/>
          <a:cs typeface="ＭＳ Ｐゴシック"/>
        </a:defRPr>
      </a:lvl5pPr>
      <a:lvl6pPr marL="21113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6pPr>
      <a:lvl7pPr marL="25685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7pPr>
      <a:lvl8pPr marL="30257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8pPr>
      <a:lvl9pPr marL="34829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6BFF46-1A16-4FE8-806F-6B5E81190B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374F2B-5D02-4FB4-8164-1EAEC6DE96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BDCC4-03FE-418C-A1A0-34F041CA56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08787864-5D37-407A-B7C2-528EDDAA8C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C07230-5B2C-4B2C-AE4C-FB333428E9F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487535-6771-4C89-94E6-86335C677870}" type="slidenum">
              <a:rPr lang="en-US" altLang="en-US" smtClean="0"/>
              <a:pPr/>
              <a:t>‹#›</a:t>
            </a:fld>
            <a:endParaRPr lang="en-US" altLang="en-US"/>
          </a:p>
        </p:txBody>
      </p:sp>
    </p:spTree>
    <p:extLst>
      <p:ext uri="{BB962C8B-B14F-4D97-AF65-F5344CB8AC3E}">
        <p14:creationId xmlns:p14="http://schemas.microsoft.com/office/powerpoint/2010/main" val="193982357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7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1ADF4-0932-4B75-9AB7-E3FBA949546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6B55E-FC6B-48A8-B42E-9F54932C92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B6894-D458-4CE4-8EF0-C56E03AB9D5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35DB90D0-D82F-4BF9-ACAF-8F150047A5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EA823-47F4-4C83-BAF5-042242C519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16F5-A7D9-48D2-842A-0EA191E495E5}" type="slidenum">
              <a:rPr lang="en-US" smtClean="0"/>
              <a:t>‹#›</a:t>
            </a:fld>
            <a:endParaRPr lang="en-US"/>
          </a:p>
        </p:txBody>
      </p:sp>
    </p:spTree>
    <p:extLst>
      <p:ext uri="{BB962C8B-B14F-4D97-AF65-F5344CB8AC3E}">
        <p14:creationId xmlns:p14="http://schemas.microsoft.com/office/powerpoint/2010/main" val="170487485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05637850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6" r:id="rId17"/>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91713931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 Id="rId5" Type="http://schemas.openxmlformats.org/officeDocument/2006/relationships/image" Target="../media/image11.PNG"/><Relationship Id="rId4" Type="http://schemas.openxmlformats.org/officeDocument/2006/relationships/hyperlink" Target="mailto:disastercustomerservice@sba.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ba.gov/local-assistance" TargetMode="External"/><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hyperlink" Target="mailto:Minneapolis.mn@sb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Twila.kennedy@sba.gov" TargetMode="Externa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hyperlink" Target="https://www.sba.gov/document/support--table-size-standards" TargetMode="External"/><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hyperlink" Target="https://gcc01.safelinks.protection.outlook.com/?url=https%3A%2F%2Fwww.law.cornell.edu%2Ftopn%2Finternal_revenue_code_of_1954&amp;data=02%7C01%7Cmary.cook%40sba.gov%7Cae637d33db54469abda008d7caae2a78%7C3c89fd8a7f684667aa1541ebf2208961%7C1%7C0%7C637200721697223683&amp;sdata=dGVRG9CIJrfihKU2Ogi4Y6eiWmDfbBxZAJsolb04Lxs%3D&amp;reserved=0" TargetMode="Externa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
        <p:nvSpPr>
          <p:cNvPr id="3" name="Rectangle 2">
            <a:extLst>
              <a:ext uri="{FF2B5EF4-FFF2-40B4-BE49-F238E27FC236}">
                <a16:creationId xmlns:a16="http://schemas.microsoft.com/office/drawing/2014/main" id="{C6E3CB0E-3643-4085-8FD0-9E5CE8FC0218}"/>
              </a:ext>
            </a:extLst>
          </p:cNvPr>
          <p:cNvSpPr/>
          <p:nvPr/>
        </p:nvSpPr>
        <p:spPr>
          <a:xfrm>
            <a:off x="1666502" y="304800"/>
            <a:ext cx="5811014" cy="461665"/>
          </a:xfrm>
          <a:prstGeom prst="rect">
            <a:avLst/>
          </a:prstGeom>
          <a:noFill/>
        </p:spPr>
        <p:txBody>
          <a:bodyPr wrap="none" lIns="91440" tIns="45720" rIns="91440" bIns="45720">
            <a:spAutoFit/>
          </a:bodyPr>
          <a:lstStyle/>
          <a:p>
            <a:pPr algn="ctr"/>
            <a:r>
              <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rPr>
              <a:t>SBA Economic Injury Disaster Loans</a:t>
            </a: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Preparing to Apply</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10</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290090" y="1119069"/>
            <a:ext cx="8625310" cy="5257800"/>
          </a:xfrm>
          <a:prstGeom prst="rect">
            <a:avLst/>
          </a:prstGeom>
        </p:spPr>
        <p:txBody>
          <a:bodyPr/>
          <a:lstStyle/>
          <a:p>
            <a:pPr>
              <a:lnSpc>
                <a:spcPct val="125000"/>
              </a:lnSpc>
              <a:spcBef>
                <a:spcPct val="20000"/>
              </a:spcBef>
              <a:buClr>
                <a:srgbClr val="000000"/>
              </a:buClr>
              <a:buSzPct val="100000"/>
              <a:defRPr/>
            </a:pPr>
            <a:r>
              <a:rPr lang="en-US" sz="2400" b="1" kern="0" dirty="0">
                <a:solidFill>
                  <a:srgbClr val="000000"/>
                </a:solidFill>
                <a:latin typeface="Source Sans Pro" panose="020B0503030403020204" pitchFamily="34" charset="0"/>
                <a:ea typeface="Source Sans Pro" panose="020B0503030403020204" pitchFamily="34" charset="0"/>
              </a:rPr>
              <a:t>Gather your documents:</a:t>
            </a:r>
          </a:p>
          <a:p>
            <a:pPr marL="342900" indent="-342900">
              <a:lnSpc>
                <a:spcPct val="125000"/>
              </a:lnSpc>
              <a:spcBef>
                <a:spcPct val="20000"/>
              </a:spcBef>
              <a:buClr>
                <a:srgbClr val="000000"/>
              </a:buClr>
              <a:buSzPct val="100000"/>
              <a:buFont typeface="Wingdings" panose="05000000000000000000" pitchFamily="2" charset="2"/>
              <a:buChar char="ü"/>
              <a:defRPr/>
            </a:pPr>
            <a:r>
              <a:rPr lang="en-US" kern="0" dirty="0">
                <a:solidFill>
                  <a:srgbClr val="000000"/>
                </a:solidFill>
                <a:latin typeface="Source Sans Pro" panose="020B0503030403020204" pitchFamily="34" charset="0"/>
                <a:ea typeface="Source Sans Pro" panose="020B0503030403020204" pitchFamily="34" charset="0"/>
              </a:rPr>
              <a:t>Tax Information Authorization (IRS Form 4506T) for the applicant, principals and affiliates.</a:t>
            </a:r>
          </a:p>
          <a:p>
            <a:pPr marL="342900" indent="-342900">
              <a:lnSpc>
                <a:spcPct val="125000"/>
              </a:lnSpc>
              <a:spcBef>
                <a:spcPct val="20000"/>
              </a:spcBef>
              <a:buClr>
                <a:srgbClr val="000000"/>
              </a:buClr>
              <a:buSzPct val="100000"/>
              <a:buFont typeface="Wingdings" panose="05000000000000000000" pitchFamily="2" charset="2"/>
              <a:buChar char="ü"/>
              <a:defRPr/>
            </a:pPr>
            <a:r>
              <a:rPr lang="en-US" kern="0" dirty="0">
                <a:solidFill>
                  <a:srgbClr val="000000"/>
                </a:solidFill>
                <a:latin typeface="Source Sans Pro" panose="020B0503030403020204" pitchFamily="34" charset="0"/>
                <a:ea typeface="Source Sans Pro" panose="020B0503030403020204" pitchFamily="34" charset="0"/>
              </a:rPr>
              <a:t>Complete copies of the most recent Federal Income Tax Return.</a:t>
            </a:r>
            <a:r>
              <a:rPr lang="en-US" kern="0" dirty="0">
                <a:latin typeface="Source Sans Pro" panose="020B0503030403020204" pitchFamily="34" charset="0"/>
                <a:ea typeface="Source Sans Pro" panose="020B0503030403020204" pitchFamily="34" charset="0"/>
              </a:rPr>
              <a:t> </a:t>
            </a:r>
          </a:p>
          <a:p>
            <a:pPr marL="342900" indent="-342900">
              <a:lnSpc>
                <a:spcPct val="125000"/>
              </a:lnSpc>
              <a:spcBef>
                <a:spcPct val="20000"/>
              </a:spcBef>
              <a:buClr>
                <a:srgbClr val="000000"/>
              </a:buClr>
              <a:buSzPct val="100000"/>
              <a:buFont typeface="Wingdings" panose="05000000000000000000" pitchFamily="2" charset="2"/>
              <a:buChar char="ü"/>
              <a:defRPr/>
            </a:pPr>
            <a:r>
              <a:rPr lang="en-US" kern="0" dirty="0">
                <a:solidFill>
                  <a:srgbClr val="000000"/>
                </a:solidFill>
                <a:latin typeface="Source Sans Pro" panose="020B0503030403020204" pitchFamily="34" charset="0"/>
                <a:ea typeface="Source Sans Pro" panose="020B0503030403020204" pitchFamily="34" charset="0"/>
              </a:rPr>
              <a:t>Schedule of Liabilities (SBA Form 2202).</a:t>
            </a:r>
          </a:p>
          <a:p>
            <a:pPr marL="342900" indent="-342900">
              <a:lnSpc>
                <a:spcPct val="125000"/>
              </a:lnSpc>
              <a:spcBef>
                <a:spcPct val="20000"/>
              </a:spcBef>
              <a:buClr>
                <a:srgbClr val="000000"/>
              </a:buClr>
              <a:buSzPct val="100000"/>
              <a:buFont typeface="Wingdings" panose="05000000000000000000" pitchFamily="2" charset="2"/>
              <a:buChar char="ü"/>
              <a:defRPr/>
            </a:pPr>
            <a:r>
              <a:rPr lang="en-US" kern="0" dirty="0">
                <a:solidFill>
                  <a:srgbClr val="000000"/>
                </a:solidFill>
                <a:latin typeface="Source Sans Pro" panose="020B0503030403020204" pitchFamily="34" charset="0"/>
                <a:ea typeface="Source Sans Pro" panose="020B0503030403020204" pitchFamily="34" charset="0"/>
              </a:rPr>
              <a:t>Personal Financial Statement (SBA Form 413) (Other Information may also be requested)</a:t>
            </a:r>
          </a:p>
          <a:p>
            <a:pPr marL="342900" indent="-342900">
              <a:lnSpc>
                <a:spcPct val="125000"/>
              </a:lnSpc>
              <a:spcBef>
                <a:spcPct val="20000"/>
              </a:spcBef>
              <a:buClr>
                <a:srgbClr val="465CBA"/>
              </a:buClr>
              <a:buSzPct val="70000"/>
              <a:buFont typeface="Arial" panose="020B0604020202020204" pitchFamily="34" charset="0"/>
              <a:buChar char="•"/>
              <a:defRPr/>
            </a:pPr>
            <a:endParaRPr lang="en-US" kern="0" dirty="0">
              <a:latin typeface="Source Sans Pro" panose="020B0503030403020204" pitchFamily="34" charset="0"/>
              <a:ea typeface="Source Sans Pro" panose="020B0503030403020204" pitchFamily="34" charset="0"/>
            </a:endParaRPr>
          </a:p>
        </p:txBody>
      </p:sp>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10</a:t>
            </a:fld>
            <a:endParaRPr lang="en-US" altLang="en-US" dirty="0"/>
          </a:p>
        </p:txBody>
      </p:sp>
      <p:sp>
        <p:nvSpPr>
          <p:cNvPr id="8" name="Footer Placeholder 2">
            <a:extLst>
              <a:ext uri="{FF2B5EF4-FFF2-40B4-BE49-F238E27FC236}">
                <a16:creationId xmlns:a16="http://schemas.microsoft.com/office/drawing/2014/main" id="{AD13A0F1-DAF0-4F12-AAD2-DDA41A5903F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pic>
        <p:nvPicPr>
          <p:cNvPr id="4" name="Picture 3">
            <a:extLst>
              <a:ext uri="{FF2B5EF4-FFF2-40B4-BE49-F238E27FC236}">
                <a16:creationId xmlns:a16="http://schemas.microsoft.com/office/drawing/2014/main" id="{70E8CBCE-5B62-4039-B8E9-4707B60DF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025366"/>
            <a:ext cx="3831265" cy="2238265"/>
          </a:xfrm>
          <a:prstGeom prst="rect">
            <a:avLst/>
          </a:prstGeom>
        </p:spPr>
      </p:pic>
    </p:spTree>
    <p:extLst>
      <p:ext uri="{BB962C8B-B14F-4D97-AF65-F5344CB8AC3E}">
        <p14:creationId xmlns:p14="http://schemas.microsoft.com/office/powerpoint/2010/main" val="2653896902"/>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Preparing to Apply</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11</a:t>
            </a:fld>
            <a:endParaRPr lang="en-US" altLang="en-US" sz="1600">
              <a:solidFill>
                <a:schemeClr val="bg1"/>
              </a:solidFill>
              <a:latin typeface="Arial Narrow" panose="020B060602020203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sp>
        <p:nvSpPr>
          <p:cNvPr id="7" name="Slide Number Placeholder 4">
            <a:extLst>
              <a:ext uri="{FF2B5EF4-FFF2-40B4-BE49-F238E27FC236}">
                <a16:creationId xmlns:a16="http://schemas.microsoft.com/office/drawing/2014/main" id="{59CF5280-42FF-4C12-B81D-515BB451881B}"/>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11</a:t>
            </a:fld>
            <a:endParaRPr lang="en-US" altLang="en-US" dirty="0"/>
          </a:p>
        </p:txBody>
      </p:sp>
      <p:sp>
        <p:nvSpPr>
          <p:cNvPr id="8" name="Footer Placeholder 2">
            <a:extLst>
              <a:ext uri="{FF2B5EF4-FFF2-40B4-BE49-F238E27FC236}">
                <a16:creationId xmlns:a16="http://schemas.microsoft.com/office/drawing/2014/main" id="{6B1D20AB-1557-464C-A1CF-7A7D4236D05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
        <p:nvSpPr>
          <p:cNvPr id="9" name="Rectangle 3">
            <a:extLst>
              <a:ext uri="{FF2B5EF4-FFF2-40B4-BE49-F238E27FC236}">
                <a16:creationId xmlns:a16="http://schemas.microsoft.com/office/drawing/2014/main" id="{C8F8D97A-AF4D-4853-B9D6-118DCE6AAD85}"/>
              </a:ext>
            </a:extLst>
          </p:cNvPr>
          <p:cNvSpPr txBox="1">
            <a:spLocks noChangeArrowheads="1"/>
          </p:cNvSpPr>
          <p:nvPr/>
        </p:nvSpPr>
        <p:spPr>
          <a:xfrm>
            <a:off x="304800" y="1106120"/>
            <a:ext cx="8458200" cy="4645760"/>
          </a:xfrm>
          <a:prstGeom prst="rect">
            <a:avLst/>
          </a:prstGeom>
        </p:spPr>
        <p:txBody>
          <a:bodyPr/>
          <a:lstStyle/>
          <a:p>
            <a:pPr>
              <a:lnSpc>
                <a:spcPct val="125000"/>
              </a:lnSpc>
              <a:spcBef>
                <a:spcPct val="20000"/>
              </a:spcBef>
              <a:buClr>
                <a:srgbClr val="00B0F0"/>
              </a:buClr>
              <a:buSzPct val="100000"/>
              <a:defRPr/>
            </a:pPr>
            <a:r>
              <a:rPr lang="en-US" sz="2400" b="1" kern="0" dirty="0">
                <a:solidFill>
                  <a:srgbClr val="000000"/>
                </a:solidFill>
                <a:latin typeface="Source Sans Pro" panose="020B0503030403020204" pitchFamily="34" charset="0"/>
                <a:ea typeface="Source Sans Pro" panose="020B0503030403020204" pitchFamily="34" charset="0"/>
              </a:rPr>
              <a:t>Other information that may be requested:</a:t>
            </a:r>
          </a:p>
          <a:p>
            <a:pPr marL="342900" indent="-342900">
              <a:lnSpc>
                <a:spcPct val="125000"/>
              </a:lnSpc>
              <a:spcBef>
                <a:spcPct val="20000"/>
              </a:spcBef>
              <a:buClr>
                <a:srgbClr val="000000"/>
              </a:buClr>
              <a:buSzPct val="100000"/>
              <a:buFont typeface="Wingdings" panose="05000000000000000000" pitchFamily="2" charset="2"/>
              <a:buChar char="ü"/>
              <a:defRPr/>
            </a:pPr>
            <a:r>
              <a:rPr lang="en-US" kern="0" dirty="0">
                <a:solidFill>
                  <a:srgbClr val="000000"/>
                </a:solidFill>
                <a:latin typeface="Source Sans Pro" panose="020B0503030403020204" pitchFamily="34" charset="0"/>
                <a:ea typeface="Source Sans Pro" panose="020B0503030403020204" pitchFamily="34" charset="0"/>
              </a:rPr>
              <a:t>Complete copy, including all schedules, of the most recent Federal income tax return for principals, general partners or managing member, and affiliates (see filing requirements for more information). </a:t>
            </a:r>
          </a:p>
          <a:p>
            <a:pPr marL="342900" indent="-342900">
              <a:lnSpc>
                <a:spcPct val="125000"/>
              </a:lnSpc>
              <a:spcBef>
                <a:spcPct val="20000"/>
              </a:spcBef>
              <a:buClr>
                <a:srgbClr val="000000"/>
              </a:buClr>
              <a:buSzPct val="100000"/>
              <a:buFont typeface="Wingdings" panose="05000000000000000000" pitchFamily="2" charset="2"/>
              <a:buChar char="ü"/>
              <a:defRPr/>
            </a:pPr>
            <a:r>
              <a:rPr lang="en-US" kern="0" dirty="0">
                <a:solidFill>
                  <a:srgbClr val="000000"/>
                </a:solidFill>
                <a:latin typeface="Source Sans Pro" panose="020B0503030403020204" pitchFamily="34" charset="0"/>
                <a:ea typeface="Source Sans Pro" panose="020B0503030403020204" pitchFamily="34" charset="0"/>
              </a:rPr>
              <a:t>If the most recent Federal income tax return has not been filed, a year-end profit-and-loss statement and balance sheet for that tax year .</a:t>
            </a:r>
          </a:p>
          <a:p>
            <a:pPr marL="342900" indent="-342900">
              <a:lnSpc>
                <a:spcPct val="125000"/>
              </a:lnSpc>
              <a:spcBef>
                <a:spcPct val="20000"/>
              </a:spcBef>
              <a:buClr>
                <a:srgbClr val="000000"/>
              </a:buClr>
              <a:buSzPct val="100000"/>
              <a:buFont typeface="Wingdings" panose="05000000000000000000" pitchFamily="2" charset="2"/>
              <a:buChar char="ü"/>
              <a:defRPr/>
            </a:pPr>
            <a:r>
              <a:rPr lang="en-US" kern="0" dirty="0">
                <a:solidFill>
                  <a:srgbClr val="000000"/>
                </a:solidFill>
                <a:latin typeface="Source Sans Pro" panose="020B0503030403020204" pitchFamily="34" charset="0"/>
                <a:ea typeface="Source Sans Pro" panose="020B0503030403020204" pitchFamily="34" charset="0"/>
              </a:rPr>
              <a:t>A current year-to-date profit-and-loss statement .</a:t>
            </a:r>
          </a:p>
          <a:p>
            <a:pPr marL="342900" indent="-342900">
              <a:lnSpc>
                <a:spcPct val="125000"/>
              </a:lnSpc>
              <a:spcBef>
                <a:spcPct val="20000"/>
              </a:spcBef>
              <a:buClr>
                <a:srgbClr val="000000"/>
              </a:buClr>
              <a:buSzPct val="100000"/>
              <a:buFont typeface="Wingdings" panose="05000000000000000000" pitchFamily="2" charset="2"/>
              <a:buChar char="ü"/>
              <a:defRPr/>
            </a:pPr>
            <a:r>
              <a:rPr lang="en-US" kern="0" dirty="0">
                <a:solidFill>
                  <a:srgbClr val="000000"/>
                </a:solidFill>
                <a:latin typeface="Source Sans Pro" panose="020B0503030403020204" pitchFamily="34" charset="0"/>
                <a:ea typeface="Source Sans Pro" panose="020B0503030403020204" pitchFamily="34" charset="0"/>
              </a:rPr>
              <a:t>Additional Filing Requirements (SBA Form 1368) providing monthly sales figures. </a:t>
            </a:r>
            <a:r>
              <a:rPr lang="en-US" kern="0" dirty="0">
                <a:solidFill>
                  <a:schemeClr val="bg2"/>
                </a:solidFill>
                <a:latin typeface="Source Sans Pro" panose="020B0503030403020204" pitchFamily="34" charset="0"/>
                <a:ea typeface="Source Sans Pro" panose="020B0503030403020204" pitchFamily="34" charset="0"/>
              </a:rPr>
              <a:t>(This is especially important for Economic Injury Disaster Loans.)</a:t>
            </a:r>
            <a:endParaRPr lang="en-US" kern="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69600100"/>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Ready to Apply</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12</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242777" y="1143000"/>
            <a:ext cx="5777023" cy="5121275"/>
          </a:xfrm>
          <a:prstGeom prst="rect">
            <a:avLst/>
          </a:prstGeom>
        </p:spPr>
        <p:txBody>
          <a:bodyPr/>
          <a:lstStyle/>
          <a:p>
            <a:pPr>
              <a:lnSpc>
                <a:spcPct val="125000"/>
              </a:lnSpc>
              <a:spcBef>
                <a:spcPct val="20000"/>
              </a:spcBef>
              <a:buClr>
                <a:srgbClr val="000000"/>
              </a:buClr>
              <a:buSzPct val="100000"/>
              <a:defRPr/>
            </a:pPr>
            <a:r>
              <a:rPr lang="en-US" sz="2400" b="1" kern="0" dirty="0">
                <a:solidFill>
                  <a:srgbClr val="000000"/>
                </a:solidFill>
                <a:latin typeface="Source Sans Pro" panose="020B0503030403020204" pitchFamily="34" charset="0"/>
                <a:ea typeface="Source Sans Pro" panose="020B0503030403020204" pitchFamily="34" charset="0"/>
              </a:rPr>
              <a:t>1) Have all business/non-profit financial and tax documents on hand</a:t>
            </a:r>
          </a:p>
          <a:p>
            <a:pPr>
              <a:lnSpc>
                <a:spcPct val="125000"/>
              </a:lnSpc>
              <a:spcBef>
                <a:spcPct val="20000"/>
              </a:spcBef>
              <a:buClr>
                <a:srgbClr val="000000"/>
              </a:buClr>
              <a:buSzPct val="100000"/>
              <a:defRPr/>
            </a:pPr>
            <a:r>
              <a:rPr lang="en-US" sz="2400" b="1" kern="0" dirty="0">
                <a:solidFill>
                  <a:srgbClr val="000000"/>
                </a:solidFill>
                <a:latin typeface="Source Sans Pro" panose="020B0503030403020204" pitchFamily="34" charset="0"/>
                <a:ea typeface="Source Sans Pro" panose="020B0503030403020204" pitchFamily="34" charset="0"/>
              </a:rPr>
              <a:t>2) Complete the SBA loan application </a:t>
            </a:r>
          </a:p>
          <a:p>
            <a:pPr marL="457200" indent="-457200">
              <a:lnSpc>
                <a:spcPct val="125000"/>
              </a:lnSpc>
              <a:spcBef>
                <a:spcPct val="20000"/>
              </a:spcBef>
              <a:buClr>
                <a:srgbClr val="00000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Hard-copy SBA Form 5 or SBA Form 5C for sole proprietorships</a:t>
            </a:r>
          </a:p>
          <a:p>
            <a:pPr marL="457200" indent="-457200">
              <a:lnSpc>
                <a:spcPct val="125000"/>
              </a:lnSpc>
              <a:spcBef>
                <a:spcPct val="20000"/>
              </a:spcBef>
              <a:buClr>
                <a:srgbClr val="000000"/>
              </a:buClr>
              <a:buSzPct val="100000"/>
              <a:buFont typeface="Arial" panose="020B0604020202020204" pitchFamily="34" charset="0"/>
              <a:buChar char="•"/>
              <a:defRPr/>
            </a:pPr>
            <a:r>
              <a:rPr lang="en-US" b="1" kern="0" dirty="0">
                <a:solidFill>
                  <a:srgbClr val="000000"/>
                </a:solidFill>
                <a:latin typeface="Source Sans Pro" panose="020B0503030403020204" pitchFamily="34" charset="0"/>
                <a:ea typeface="Source Sans Pro" panose="020B0503030403020204" pitchFamily="34" charset="0"/>
              </a:rPr>
              <a:t>OR</a:t>
            </a:r>
            <a:r>
              <a:rPr lang="en-US" kern="0" dirty="0">
                <a:solidFill>
                  <a:srgbClr val="000000"/>
                </a:solidFill>
                <a:latin typeface="Source Sans Pro" panose="020B0503030403020204" pitchFamily="34" charset="0"/>
                <a:ea typeface="Source Sans Pro" panose="020B0503030403020204" pitchFamily="34" charset="0"/>
              </a:rPr>
              <a:t> Apply online for auto populating SBA forms</a:t>
            </a:r>
            <a:endParaRPr lang="en-US" kern="0" dirty="0">
              <a:latin typeface="Source Sans Pro" panose="020B0503030403020204" pitchFamily="34" charset="0"/>
              <a:ea typeface="Source Sans Pro" panose="020B0503030403020204" pitchFamily="34" charset="0"/>
            </a:endParaRPr>
          </a:p>
          <a:p>
            <a:pPr marL="342900" indent="-342900">
              <a:lnSpc>
                <a:spcPct val="125000"/>
              </a:lnSpc>
              <a:spcBef>
                <a:spcPct val="20000"/>
              </a:spcBef>
              <a:buClr>
                <a:srgbClr val="465CBA"/>
              </a:buClr>
              <a:buSzPct val="70000"/>
              <a:buFont typeface="Arial" panose="020B0604020202020204" pitchFamily="34" charset="0"/>
              <a:buChar char="•"/>
              <a:defRPr/>
            </a:pPr>
            <a:endParaRPr lang="en-US" kern="0" dirty="0">
              <a:latin typeface="Source Sans Pro" panose="020B0503030403020204" pitchFamily="34" charset="0"/>
              <a:ea typeface="Source Sans Pro" panose="020B0503030403020204" pitchFamily="34" charset="0"/>
            </a:endParaRPr>
          </a:p>
        </p:txBody>
      </p:sp>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12</a:t>
            </a:fld>
            <a:endParaRPr lang="en-US" altLang="en-US" dirty="0"/>
          </a:p>
        </p:txBody>
      </p:sp>
      <p:sp>
        <p:nvSpPr>
          <p:cNvPr id="8" name="Footer Placeholder 2">
            <a:extLst>
              <a:ext uri="{FF2B5EF4-FFF2-40B4-BE49-F238E27FC236}">
                <a16:creationId xmlns:a16="http://schemas.microsoft.com/office/drawing/2014/main" id="{AD13A0F1-DAF0-4F12-AAD2-DDA41A5903F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pic>
        <p:nvPicPr>
          <p:cNvPr id="2" name="Picture 1">
            <a:extLst>
              <a:ext uri="{FF2B5EF4-FFF2-40B4-BE49-F238E27FC236}">
                <a16:creationId xmlns:a16="http://schemas.microsoft.com/office/drawing/2014/main" id="{7C03D668-2F30-495A-94E6-3465497A9ED1}"/>
              </a:ext>
            </a:extLst>
          </p:cNvPr>
          <p:cNvPicPr>
            <a:picLocks noChangeAspect="1"/>
          </p:cNvPicPr>
          <p:nvPr/>
        </p:nvPicPr>
        <p:blipFill>
          <a:blip r:embed="rId3"/>
          <a:stretch>
            <a:fillRect/>
          </a:stretch>
        </p:blipFill>
        <p:spPr>
          <a:xfrm>
            <a:off x="6244258" y="298568"/>
            <a:ext cx="2166086" cy="2348542"/>
          </a:xfrm>
          <a:prstGeom prst="rect">
            <a:avLst/>
          </a:prstGeom>
        </p:spPr>
      </p:pic>
      <p:pic>
        <p:nvPicPr>
          <p:cNvPr id="9" name="Picture 8">
            <a:extLst>
              <a:ext uri="{FF2B5EF4-FFF2-40B4-BE49-F238E27FC236}">
                <a16:creationId xmlns:a16="http://schemas.microsoft.com/office/drawing/2014/main" id="{C65BF85D-0C8C-4606-B0D1-0F0F37B9EFE3}"/>
              </a:ext>
            </a:extLst>
          </p:cNvPr>
          <p:cNvPicPr>
            <a:picLocks noChangeAspect="1"/>
          </p:cNvPicPr>
          <p:nvPr/>
        </p:nvPicPr>
        <p:blipFill>
          <a:blip r:embed="rId4"/>
          <a:stretch>
            <a:fillRect/>
          </a:stretch>
        </p:blipFill>
        <p:spPr>
          <a:xfrm>
            <a:off x="6244258" y="2836517"/>
            <a:ext cx="2446684" cy="1484482"/>
          </a:xfrm>
          <a:prstGeom prst="rect">
            <a:avLst/>
          </a:prstGeom>
          <a:ln w="38100">
            <a:solidFill>
              <a:schemeClr val="tx1"/>
            </a:solidFill>
          </a:ln>
        </p:spPr>
      </p:pic>
      <p:sp>
        <p:nvSpPr>
          <p:cNvPr id="3" name="Rectangle 2">
            <a:extLst>
              <a:ext uri="{FF2B5EF4-FFF2-40B4-BE49-F238E27FC236}">
                <a16:creationId xmlns:a16="http://schemas.microsoft.com/office/drawing/2014/main" id="{2A4E6FE2-3638-49F5-93BB-29D6414236E3}"/>
              </a:ext>
            </a:extLst>
          </p:cNvPr>
          <p:cNvSpPr/>
          <p:nvPr/>
        </p:nvSpPr>
        <p:spPr>
          <a:xfrm>
            <a:off x="167110" y="4460935"/>
            <a:ext cx="8734113" cy="1663404"/>
          </a:xfrm>
          <a:prstGeom prst="rect">
            <a:avLst/>
          </a:prstGeom>
        </p:spPr>
        <p:txBody>
          <a:bodyPr wrap="square">
            <a:spAutoFit/>
          </a:bodyPr>
          <a:lstStyle/>
          <a:p>
            <a:pPr>
              <a:lnSpc>
                <a:spcPct val="125000"/>
              </a:lnSpc>
              <a:spcBef>
                <a:spcPct val="20000"/>
              </a:spcBef>
              <a:buClr>
                <a:srgbClr val="465CBA"/>
              </a:buClr>
              <a:buSzPct val="70000"/>
              <a:defRPr/>
            </a:pPr>
            <a:r>
              <a:rPr lang="en-US" kern="0" dirty="0">
                <a:latin typeface="Source Sans Pro" panose="020B0503030403020204" pitchFamily="34" charset="0"/>
                <a:ea typeface="Source Sans Pro" panose="020B0503030403020204" pitchFamily="34" charset="0"/>
              </a:rPr>
              <a:t>TIP: Download the SBA hard-copy forms to prepare for the online form submission and make sure you save your application online as you go!</a:t>
            </a:r>
            <a:endParaRPr lang="en-US" i="1" kern="0" dirty="0">
              <a:solidFill>
                <a:schemeClr val="tx2">
                  <a:lumMod val="60000"/>
                  <a:lumOff val="40000"/>
                </a:schemeClr>
              </a:solidFill>
              <a:latin typeface="Source Sans Pro" panose="020B0503030403020204" pitchFamily="34" charset="0"/>
              <a:ea typeface="Source Sans Pro" panose="020B0503030403020204" pitchFamily="34" charset="0"/>
            </a:endParaRPr>
          </a:p>
          <a:p>
            <a:pPr>
              <a:lnSpc>
                <a:spcPct val="125000"/>
              </a:lnSpc>
              <a:spcBef>
                <a:spcPct val="20000"/>
              </a:spcBef>
              <a:buClr>
                <a:srgbClr val="465CBA"/>
              </a:buClr>
              <a:buSzPct val="70000"/>
              <a:defRPr/>
            </a:pPr>
            <a:r>
              <a:rPr lang="en-US" i="1" kern="0" dirty="0">
                <a:solidFill>
                  <a:schemeClr val="tx2">
                    <a:lumMod val="60000"/>
                    <a:lumOff val="40000"/>
                  </a:schemeClr>
                </a:solidFill>
                <a:latin typeface="Source Sans Pro" panose="020B0503030403020204" pitchFamily="34" charset="0"/>
                <a:ea typeface="Source Sans Pro" panose="020B0503030403020204" pitchFamily="34" charset="0"/>
              </a:rPr>
              <a:t>*Although a paper application and forms are acceptable, filing electronically is easier, faster and more accurate. </a:t>
            </a:r>
          </a:p>
        </p:txBody>
      </p:sp>
    </p:spTree>
    <p:extLst>
      <p:ext uri="{BB962C8B-B14F-4D97-AF65-F5344CB8AC3E}">
        <p14:creationId xmlns:p14="http://schemas.microsoft.com/office/powerpoint/2010/main" val="2709419035"/>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CD38-986E-40B6-861C-2752CF25A3FE}"/>
              </a:ext>
            </a:extLst>
          </p:cNvPr>
          <p:cNvSpPr>
            <a:spLocks noGrp="1"/>
          </p:cNvSpPr>
          <p:nvPr>
            <p:ph type="title"/>
          </p:nvPr>
        </p:nvSpPr>
        <p:spPr>
          <a:xfrm>
            <a:off x="481052" y="457200"/>
            <a:ext cx="8372857" cy="518613"/>
          </a:xfrm>
        </p:spPr>
        <p:txBody>
          <a:bodyPr>
            <a:noAutofit/>
          </a:bodyPr>
          <a:lstStyle/>
          <a:p>
            <a:pPr algn="l"/>
            <a:r>
              <a:rPr lang="en-US" sz="3200" dirty="0">
                <a:solidFill>
                  <a:schemeClr val="tx1"/>
                </a:solidFill>
              </a:rPr>
              <a:t>Options to Apply</a:t>
            </a:r>
          </a:p>
        </p:txBody>
      </p:sp>
      <p:sp>
        <p:nvSpPr>
          <p:cNvPr id="4" name="Slide Number Placeholder 3">
            <a:extLst>
              <a:ext uri="{FF2B5EF4-FFF2-40B4-BE49-F238E27FC236}">
                <a16:creationId xmlns:a16="http://schemas.microsoft.com/office/drawing/2014/main" id="{BF6EB105-A86A-4241-876A-4C78174665C0}"/>
              </a:ext>
            </a:extLst>
          </p:cNvPr>
          <p:cNvSpPr>
            <a:spLocks noGrp="1"/>
          </p:cNvSpPr>
          <p:nvPr>
            <p:ph type="sldNum" sz="quarter" idx="12"/>
          </p:nvPr>
        </p:nvSpPr>
        <p:spPr/>
        <p:txBody>
          <a:bodyPr/>
          <a:lstStyle/>
          <a:p>
            <a:fld id="{B1AB44B9-F1EC-4F4B-88D4-413245C9CD3E}" type="slidenum">
              <a:rPr lang="en-US" smtClean="0"/>
              <a:t>13</a:t>
            </a:fld>
            <a:endParaRPr lang="en-US" dirty="0"/>
          </a:p>
        </p:txBody>
      </p:sp>
      <p:sp>
        <p:nvSpPr>
          <p:cNvPr id="5" name="Rectangle 4">
            <a:extLst>
              <a:ext uri="{FF2B5EF4-FFF2-40B4-BE49-F238E27FC236}">
                <a16:creationId xmlns:a16="http://schemas.microsoft.com/office/drawing/2014/main" id="{FBA4705D-056D-4DF1-BE1E-D53172806AD0}"/>
              </a:ext>
            </a:extLst>
          </p:cNvPr>
          <p:cNvSpPr/>
          <p:nvPr/>
        </p:nvSpPr>
        <p:spPr>
          <a:xfrm>
            <a:off x="190500" y="1228397"/>
            <a:ext cx="8763000" cy="4401205"/>
          </a:xfrm>
          <a:prstGeom prst="rect">
            <a:avLst/>
          </a:prstGeom>
        </p:spPr>
        <p:txBody>
          <a:bodyPr wrap="square">
            <a:spAutoFit/>
          </a:bodyPr>
          <a:lstStyle/>
          <a:p>
            <a:pPr marR="0"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marL="457200" marR="0" indent="-457200" algn="just">
              <a:spcBef>
                <a:spcPts val="0"/>
              </a:spcBef>
              <a:spcAft>
                <a:spcPts val="0"/>
              </a:spcAft>
              <a:buFont typeface="+mj-lt"/>
              <a:buAutoNum type="arabicPeriod"/>
            </a:pPr>
            <a:r>
              <a:rPr lang="en-US" dirty="0">
                <a:solidFill>
                  <a:schemeClr val="tx1"/>
                </a:solidFill>
                <a:latin typeface="Source Sans Pro" panose="020B0503030403020204" pitchFamily="34" charset="0"/>
                <a:ea typeface="Source Sans Pro" panose="020B0503030403020204" pitchFamily="34" charset="0"/>
              </a:rPr>
              <a:t>Applicants may apply online using the Electronic Loan Application (ELA) via SBA’s secure website at </a:t>
            </a:r>
            <a:r>
              <a:rPr lang="en-US" u="sng" dirty="0">
                <a:solidFill>
                  <a:srgbClr val="0000FF"/>
                </a:solidFill>
                <a:latin typeface="Source Sans Pro" panose="020B0503030403020204" pitchFamily="34" charset="0"/>
                <a:ea typeface="Source Sans Pro" panose="020B0503030403020204" pitchFamily="34" charset="0"/>
                <a:hlinkClick r:id="rId3"/>
              </a:rPr>
              <a:t>https://disasterloan.sba.gov/ela</a:t>
            </a:r>
            <a:r>
              <a:rPr lang="en-US" u="sng" dirty="0">
                <a:solidFill>
                  <a:srgbClr val="0000FF"/>
                </a:solidFill>
                <a:latin typeface="Source Sans Pro" panose="020B0503030403020204" pitchFamily="34" charset="0"/>
                <a:ea typeface="Source Sans Pro" panose="020B0503030403020204" pitchFamily="34" charset="0"/>
              </a:rPr>
              <a:t>. </a:t>
            </a:r>
          </a:p>
          <a:p>
            <a:pPr marL="228600" marR="0" indent="-228600" algn="just">
              <a:spcBef>
                <a:spcPts val="0"/>
              </a:spcBef>
              <a:spcAft>
                <a:spcPts val="0"/>
              </a:spcAft>
              <a:buFont typeface="+mj-lt"/>
              <a:buAutoNum type="arabicPeriod"/>
            </a:pPr>
            <a:endParaRPr lang="en-US" u="sng" dirty="0">
              <a:solidFill>
                <a:srgbClr val="0000FF"/>
              </a:solidFill>
              <a:latin typeface="Source Sans Pro" panose="020B0503030403020204" pitchFamily="34" charset="0"/>
              <a:ea typeface="Source Sans Pro" panose="020B0503030403020204" pitchFamily="34" charset="0"/>
            </a:endParaRPr>
          </a:p>
          <a:p>
            <a:pPr marL="457200" marR="0" indent="-457200" algn="just">
              <a:spcBef>
                <a:spcPts val="0"/>
              </a:spcBef>
              <a:spcAft>
                <a:spcPts val="0"/>
              </a:spcAft>
              <a:buFont typeface="+mj-lt"/>
              <a:buAutoNum type="arabicPeriod"/>
            </a:pPr>
            <a:r>
              <a:rPr lang="en-US" dirty="0">
                <a:solidFill>
                  <a:schemeClr val="tx1"/>
                </a:solidFill>
                <a:latin typeface="Source Sans Pro" panose="020B0503030403020204" pitchFamily="34" charset="0"/>
                <a:ea typeface="Source Sans Pro" panose="020B0503030403020204" pitchFamily="34" charset="0"/>
              </a:rPr>
              <a:t>Paper loan applications can be downloaded from the link above</a:t>
            </a:r>
            <a:r>
              <a:rPr lang="en-US" dirty="0">
                <a:latin typeface="Source Sans Pro" panose="020B0503030403020204" pitchFamily="34" charset="0"/>
                <a:ea typeface="Source Sans Pro" panose="020B0503030403020204" pitchFamily="34" charset="0"/>
              </a:rPr>
              <a:t>.  </a:t>
            </a:r>
            <a:r>
              <a:rPr lang="en-US" dirty="0">
                <a:solidFill>
                  <a:schemeClr val="tx1"/>
                </a:solidFill>
                <a:latin typeface="Source Sans Pro" panose="020B0503030403020204" pitchFamily="34" charset="0"/>
                <a:ea typeface="Source Sans Pro" panose="020B0503030403020204" pitchFamily="34" charset="0"/>
              </a:rPr>
              <a:t>Completed applications should be mailed to: </a:t>
            </a:r>
          </a:p>
          <a:p>
            <a:pPr lvl="2" algn="just">
              <a:spcBef>
                <a:spcPts val="0"/>
              </a:spcBef>
              <a:spcAft>
                <a:spcPts val="0"/>
              </a:spcAft>
            </a:pPr>
            <a:r>
              <a:rPr lang="en-US" b="1" dirty="0">
                <a:solidFill>
                  <a:schemeClr val="tx1"/>
                </a:solidFill>
                <a:latin typeface="Source Sans Pro" panose="020B0503030403020204" pitchFamily="34" charset="0"/>
                <a:ea typeface="Source Sans Pro" panose="020B0503030403020204" pitchFamily="34" charset="0"/>
              </a:rPr>
              <a:t>U.S. Small Business Administration</a:t>
            </a:r>
          </a:p>
          <a:p>
            <a:pPr lvl="2" algn="just">
              <a:spcBef>
                <a:spcPts val="0"/>
              </a:spcBef>
              <a:spcAft>
                <a:spcPts val="0"/>
              </a:spcAft>
            </a:pPr>
            <a:r>
              <a:rPr lang="en-US" b="1" dirty="0">
                <a:solidFill>
                  <a:schemeClr val="tx1"/>
                </a:solidFill>
                <a:latin typeface="Source Sans Pro" panose="020B0503030403020204" pitchFamily="34" charset="0"/>
                <a:ea typeface="Source Sans Pro" panose="020B0503030403020204" pitchFamily="34" charset="0"/>
              </a:rPr>
              <a:t>Processing and Disbursement Center</a:t>
            </a:r>
          </a:p>
          <a:p>
            <a:pPr lvl="2" algn="just">
              <a:spcBef>
                <a:spcPts val="0"/>
              </a:spcBef>
              <a:spcAft>
                <a:spcPts val="0"/>
              </a:spcAft>
            </a:pPr>
            <a:r>
              <a:rPr lang="en-US" b="1" dirty="0">
                <a:solidFill>
                  <a:schemeClr val="tx1"/>
                </a:solidFill>
                <a:latin typeface="Source Sans Pro" panose="020B0503030403020204" pitchFamily="34" charset="0"/>
                <a:ea typeface="Source Sans Pro" panose="020B0503030403020204" pitchFamily="34" charset="0"/>
              </a:rPr>
              <a:t>14925 Kingsport Road, Fort Worth, TX  76155</a:t>
            </a:r>
            <a:r>
              <a:rPr lang="en-US" b="1" dirty="0">
                <a:latin typeface="Source Sans Pro" panose="020B0503030403020204" pitchFamily="34" charset="0"/>
                <a:ea typeface="Source Sans Pro" panose="020B0503030403020204" pitchFamily="34" charset="0"/>
              </a:rPr>
              <a:t> </a:t>
            </a:r>
          </a:p>
          <a:p>
            <a:pPr marL="228600" marR="0" indent="-228600" algn="just">
              <a:spcBef>
                <a:spcPts val="0"/>
              </a:spcBef>
              <a:spcAft>
                <a:spcPts val="0"/>
              </a:spcAft>
              <a:buFont typeface="+mj-lt"/>
              <a:buAutoNum type="arabicPeriod"/>
            </a:pPr>
            <a:endParaRPr lang="en-US" dirty="0">
              <a:latin typeface="Source Sans Pro" panose="020B0503030403020204" pitchFamily="34" charset="0"/>
              <a:ea typeface="Source Sans Pro" panose="020B0503030403020204" pitchFamily="34" charset="0"/>
            </a:endParaRPr>
          </a:p>
          <a:p>
            <a:pPr marL="457200" indent="-457200" algn="just">
              <a:spcBef>
                <a:spcPts val="0"/>
              </a:spcBef>
              <a:spcAft>
                <a:spcPts val="0"/>
              </a:spcAft>
              <a:buFont typeface="+mj-lt"/>
              <a:buAutoNum type="arabicPeriod"/>
            </a:pPr>
            <a:r>
              <a:rPr lang="en-US" dirty="0">
                <a:solidFill>
                  <a:schemeClr val="tx1"/>
                </a:solidFill>
                <a:latin typeface="Source Sans Pro" panose="020B0503030403020204" pitchFamily="34" charset="0"/>
                <a:ea typeface="Source Sans Pro" panose="020B0503030403020204" pitchFamily="34" charset="0"/>
              </a:rPr>
              <a:t>Disaster loan information and application forms may also be obtained by calling the SBA’s Customer Service Center at 800-659-2955 </a:t>
            </a:r>
            <a:br>
              <a:rPr lang="en-US" dirty="0">
                <a:solidFill>
                  <a:schemeClr val="tx1"/>
                </a:solidFill>
                <a:latin typeface="Source Sans Pro" panose="020B0503030403020204" pitchFamily="34" charset="0"/>
                <a:ea typeface="Source Sans Pro" panose="020B0503030403020204" pitchFamily="34" charset="0"/>
              </a:rPr>
            </a:br>
            <a:r>
              <a:rPr lang="en-US" dirty="0">
                <a:solidFill>
                  <a:schemeClr val="tx1"/>
                </a:solidFill>
                <a:latin typeface="Source Sans Pro" panose="020B0503030403020204" pitchFamily="34" charset="0"/>
                <a:ea typeface="Source Sans Pro" panose="020B0503030403020204" pitchFamily="34" charset="0"/>
              </a:rPr>
              <a:t>(800-877-8339 for the deaf and hard-of-hearing) or by sending an email to </a:t>
            </a:r>
            <a:r>
              <a:rPr lang="en-US" u="sng" dirty="0">
                <a:solidFill>
                  <a:srgbClr val="0000FF"/>
                </a:solidFill>
                <a:latin typeface="Source Sans Pro" panose="020B0503030403020204" pitchFamily="34" charset="0"/>
                <a:ea typeface="Source Sans Pro" panose="020B0503030403020204" pitchFamily="34" charset="0"/>
                <a:hlinkClick r:id="rId4"/>
              </a:rPr>
              <a:t>disastercustomerservice@sba.gov</a:t>
            </a:r>
            <a:r>
              <a:rPr lang="en-US" dirty="0">
                <a:latin typeface="Source Sans Pro" panose="020B0503030403020204" pitchFamily="34" charset="0"/>
                <a:ea typeface="Source Sans Pro" panose="020B0503030403020204" pitchFamily="34" charset="0"/>
              </a:rPr>
              <a:t>.  </a:t>
            </a:r>
          </a:p>
        </p:txBody>
      </p:sp>
      <p:sp>
        <p:nvSpPr>
          <p:cNvPr id="6" name="Footer Placeholder 2">
            <a:extLst>
              <a:ext uri="{FF2B5EF4-FFF2-40B4-BE49-F238E27FC236}">
                <a16:creationId xmlns:a16="http://schemas.microsoft.com/office/drawing/2014/main" id="{6AA07690-CC43-4A64-886A-2B9127C9A395}"/>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pic>
        <p:nvPicPr>
          <p:cNvPr id="10" name="Picture 9">
            <a:extLst>
              <a:ext uri="{FF2B5EF4-FFF2-40B4-BE49-F238E27FC236}">
                <a16:creationId xmlns:a16="http://schemas.microsoft.com/office/drawing/2014/main" id="{09B02B1F-9764-4FAD-9ED7-CCDA89C7B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0793" y="221059"/>
            <a:ext cx="1810003" cy="1171739"/>
          </a:xfrm>
          <a:prstGeom prst="rect">
            <a:avLst/>
          </a:prstGeom>
        </p:spPr>
      </p:pic>
    </p:spTree>
    <p:extLst>
      <p:ext uri="{BB962C8B-B14F-4D97-AF65-F5344CB8AC3E}">
        <p14:creationId xmlns:p14="http://schemas.microsoft.com/office/powerpoint/2010/main" val="1779721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B0CEBF-9964-4E00-AB53-E50CD8A9F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6998" y="899197"/>
            <a:ext cx="1810003" cy="1057423"/>
          </a:xfrm>
          <a:prstGeom prst="rect">
            <a:avLst/>
          </a:prstGeom>
        </p:spPr>
      </p:pic>
      <p:sp>
        <p:nvSpPr>
          <p:cNvPr id="2" name="Title 1">
            <a:extLst>
              <a:ext uri="{FF2B5EF4-FFF2-40B4-BE49-F238E27FC236}">
                <a16:creationId xmlns:a16="http://schemas.microsoft.com/office/drawing/2014/main" id="{ABA5A2C4-AD28-4C28-9538-97EF6EE20E44}"/>
              </a:ext>
            </a:extLst>
          </p:cNvPr>
          <p:cNvSpPr>
            <a:spLocks noGrp="1"/>
          </p:cNvSpPr>
          <p:nvPr>
            <p:ph type="title"/>
          </p:nvPr>
        </p:nvSpPr>
        <p:spPr/>
        <p:txBody>
          <a:bodyPr>
            <a:normAutofit/>
          </a:bodyPr>
          <a:lstStyle/>
          <a:p>
            <a:r>
              <a:rPr lang="en-US" sz="3200" dirty="0">
                <a:solidFill>
                  <a:schemeClr val="tx1"/>
                </a:solidFill>
              </a:rPr>
              <a:t>Submit Your Application As Soon As Possible</a:t>
            </a:r>
          </a:p>
        </p:txBody>
      </p:sp>
      <p:sp>
        <p:nvSpPr>
          <p:cNvPr id="4" name="Slide Number Placeholder 3">
            <a:extLst>
              <a:ext uri="{FF2B5EF4-FFF2-40B4-BE49-F238E27FC236}">
                <a16:creationId xmlns:a16="http://schemas.microsoft.com/office/drawing/2014/main" id="{CE74E795-0112-4447-B761-CD33707EC51F}"/>
              </a:ext>
            </a:extLst>
          </p:cNvPr>
          <p:cNvSpPr>
            <a:spLocks noGrp="1"/>
          </p:cNvSpPr>
          <p:nvPr>
            <p:ph type="sldNum" sz="quarter" idx="12"/>
          </p:nvPr>
        </p:nvSpPr>
        <p:spPr/>
        <p:txBody>
          <a:bodyPr/>
          <a:lstStyle/>
          <a:p>
            <a:fld id="{B1AB44B9-F1EC-4F4B-88D4-413245C9CD3E}" type="slidenum">
              <a:rPr lang="en-US" smtClean="0"/>
              <a:t>14</a:t>
            </a:fld>
            <a:endParaRPr lang="en-US" dirty="0"/>
          </a:p>
        </p:txBody>
      </p:sp>
      <p:sp>
        <p:nvSpPr>
          <p:cNvPr id="5" name="Rectangle 4">
            <a:extLst>
              <a:ext uri="{FF2B5EF4-FFF2-40B4-BE49-F238E27FC236}">
                <a16:creationId xmlns:a16="http://schemas.microsoft.com/office/drawing/2014/main" id="{EDE9A06C-630A-45F7-A36E-4F6007486E25}"/>
              </a:ext>
            </a:extLst>
          </p:cNvPr>
          <p:cNvSpPr/>
          <p:nvPr/>
        </p:nvSpPr>
        <p:spPr>
          <a:xfrm>
            <a:off x="290090" y="1923395"/>
            <a:ext cx="8563820" cy="4401205"/>
          </a:xfrm>
          <a:prstGeom prst="rect">
            <a:avLst/>
          </a:prstGeom>
        </p:spPr>
        <p:txBody>
          <a:bodyPr wrap="square">
            <a:spAutoFit/>
          </a:bodyPr>
          <a:lstStyle/>
          <a:p>
            <a:pPr algn="just">
              <a:spcBef>
                <a:spcPts val="0"/>
              </a:spcBef>
              <a:spcAft>
                <a:spcPts val="0"/>
              </a:spcAft>
            </a:pPr>
            <a:r>
              <a:rPr lang="en-US" b="1" dirty="0">
                <a:solidFill>
                  <a:schemeClr val="tx1"/>
                </a:solidFill>
                <a:latin typeface="Source Sans Pro" panose="020B0503030403020204" pitchFamily="34" charset="0"/>
                <a:ea typeface="Source Sans Pro" panose="020B0503030403020204" pitchFamily="34" charset="0"/>
              </a:rPr>
              <a:t>The biggest reason for delays in processing is due to missing information.  </a:t>
            </a:r>
          </a:p>
          <a:p>
            <a:pPr marL="34290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Make sure to complete all filing requirements before submitting the application and forms.</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b="1" dirty="0">
                <a:solidFill>
                  <a:schemeClr val="tx1"/>
                </a:solidFill>
                <a:latin typeface="Source Sans Pro" panose="020B0503030403020204" pitchFamily="34" charset="0"/>
                <a:ea typeface="Source Sans Pro" panose="020B0503030403020204" pitchFamily="34" charset="0"/>
              </a:rPr>
              <a:t>Can I change my loan amount once I have submitted an application?</a:t>
            </a:r>
          </a:p>
          <a:p>
            <a:pPr marL="34290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If more funds are needed, applicants can submit supporting documents and a request for an increase.  </a:t>
            </a:r>
          </a:p>
          <a:p>
            <a:pPr marL="34290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If less funds are needed, applicants can request a reduction in the loan amount. </a:t>
            </a:r>
          </a:p>
          <a:p>
            <a:pPr algn="just">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lgn="just">
              <a:spcBef>
                <a:spcPts val="0"/>
              </a:spcBef>
              <a:spcAft>
                <a:spcPts val="0"/>
              </a:spcAft>
            </a:pPr>
            <a:r>
              <a:rPr lang="en-US" b="1" dirty="0">
                <a:solidFill>
                  <a:schemeClr val="tx1"/>
                </a:solidFill>
                <a:latin typeface="Source Sans Pro" panose="020B0503030403020204" pitchFamily="34" charset="0"/>
                <a:ea typeface="Source Sans Pro" panose="020B0503030403020204" pitchFamily="34" charset="0"/>
              </a:rPr>
              <a:t>What if I am denied a loan?</a:t>
            </a:r>
          </a:p>
          <a:p>
            <a:pPr marL="34290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If the loan request is denied, the applicant will be given up to six months in which to provide new information and submit a written request for reconsideration.</a:t>
            </a:r>
          </a:p>
        </p:txBody>
      </p:sp>
      <p:sp>
        <p:nvSpPr>
          <p:cNvPr id="6" name="Footer Placeholder 2">
            <a:extLst>
              <a:ext uri="{FF2B5EF4-FFF2-40B4-BE49-F238E27FC236}">
                <a16:creationId xmlns:a16="http://schemas.microsoft.com/office/drawing/2014/main" id="{A518BD82-9932-4537-B9A3-958B5B3EA1D2}"/>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72351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7543-2B3B-43E0-8E80-4E3F452B078B}"/>
              </a:ext>
            </a:extLst>
          </p:cNvPr>
          <p:cNvSpPr>
            <a:spLocks noGrp="1"/>
          </p:cNvSpPr>
          <p:nvPr>
            <p:ph type="title"/>
          </p:nvPr>
        </p:nvSpPr>
        <p:spPr/>
        <p:txBody>
          <a:bodyPr>
            <a:normAutofit/>
          </a:bodyPr>
          <a:lstStyle/>
          <a:p>
            <a:r>
              <a:rPr lang="en-US" sz="3200" dirty="0">
                <a:solidFill>
                  <a:schemeClr val="tx1"/>
                </a:solidFill>
              </a:rPr>
              <a:t>Assistance From SBA Partners</a:t>
            </a:r>
          </a:p>
        </p:txBody>
      </p:sp>
      <p:sp>
        <p:nvSpPr>
          <p:cNvPr id="4" name="Slide Number Placeholder 3">
            <a:extLst>
              <a:ext uri="{FF2B5EF4-FFF2-40B4-BE49-F238E27FC236}">
                <a16:creationId xmlns:a16="http://schemas.microsoft.com/office/drawing/2014/main" id="{91CD0CFE-B380-4023-A205-962825536442}"/>
              </a:ext>
            </a:extLst>
          </p:cNvPr>
          <p:cNvSpPr>
            <a:spLocks noGrp="1"/>
          </p:cNvSpPr>
          <p:nvPr>
            <p:ph type="sldNum" sz="quarter" idx="12"/>
          </p:nvPr>
        </p:nvSpPr>
        <p:spPr/>
        <p:txBody>
          <a:bodyPr/>
          <a:lstStyle/>
          <a:p>
            <a:fld id="{B1AB44B9-F1EC-4F4B-88D4-413245C9CD3E}" type="slidenum">
              <a:rPr lang="en-US" smtClean="0"/>
              <a:t>15</a:t>
            </a:fld>
            <a:endParaRPr lang="en-US" dirty="0"/>
          </a:p>
        </p:txBody>
      </p:sp>
      <p:sp>
        <p:nvSpPr>
          <p:cNvPr id="5" name="Rectangle 4">
            <a:extLst>
              <a:ext uri="{FF2B5EF4-FFF2-40B4-BE49-F238E27FC236}">
                <a16:creationId xmlns:a16="http://schemas.microsoft.com/office/drawing/2014/main" id="{FC310595-E51D-4F06-9F0B-79EA0E610C22}"/>
              </a:ext>
            </a:extLst>
          </p:cNvPr>
          <p:cNvSpPr/>
          <p:nvPr/>
        </p:nvSpPr>
        <p:spPr>
          <a:xfrm>
            <a:off x="628650" y="1259175"/>
            <a:ext cx="7696200" cy="4708981"/>
          </a:xfrm>
          <a:prstGeom prst="rect">
            <a:avLst/>
          </a:prstGeom>
        </p:spPr>
        <p:txBody>
          <a:bodyPr wrap="square">
            <a:spAutoFit/>
          </a:bodyPr>
          <a:lstStyle/>
          <a:p>
            <a:r>
              <a:rPr lang="en-US" b="1" dirty="0">
                <a:solidFill>
                  <a:schemeClr val="tx1"/>
                </a:solidFill>
              </a:rPr>
              <a:t>No-cost</a:t>
            </a:r>
            <a:r>
              <a:rPr lang="en-US" dirty="0">
                <a:solidFill>
                  <a:schemeClr val="tx1"/>
                </a:solidFill>
              </a:rPr>
              <a:t> technical assistance, consulting, and mentorship from any of </a:t>
            </a:r>
            <a:r>
              <a:rPr lang="en-US" u="sng" dirty="0">
                <a:hlinkClick r:id="rId3"/>
              </a:rPr>
              <a:t>SBA’s Resource Partners</a:t>
            </a:r>
            <a:r>
              <a:rPr lang="en-US" dirty="0"/>
              <a:t>: </a:t>
            </a:r>
          </a:p>
          <a:p>
            <a:endParaRPr lang="en-US" dirty="0"/>
          </a:p>
          <a:p>
            <a:pPr lvl="0"/>
            <a:r>
              <a:rPr lang="en-US" b="1" dirty="0">
                <a:solidFill>
                  <a:schemeClr val="tx1"/>
                </a:solidFill>
              </a:rPr>
              <a:t>Small Business Development Centers (SBDCs)</a:t>
            </a:r>
            <a:endParaRPr lang="en-US" dirty="0">
              <a:solidFill>
                <a:schemeClr val="tx1"/>
              </a:solidFill>
            </a:endParaRPr>
          </a:p>
          <a:p>
            <a:pPr lvl="0"/>
            <a:r>
              <a:rPr lang="en-US" b="1" dirty="0">
                <a:solidFill>
                  <a:schemeClr val="tx1"/>
                </a:solidFill>
              </a:rPr>
              <a:t>SCORE</a:t>
            </a:r>
            <a:endParaRPr lang="en-US" dirty="0">
              <a:solidFill>
                <a:schemeClr val="tx1"/>
              </a:solidFill>
            </a:endParaRPr>
          </a:p>
          <a:p>
            <a:pPr lvl="0"/>
            <a:r>
              <a:rPr lang="en-US" b="1" dirty="0">
                <a:solidFill>
                  <a:schemeClr val="tx1"/>
                </a:solidFill>
              </a:rPr>
              <a:t>Women’s Business Centers (WBC)</a:t>
            </a:r>
            <a:endParaRPr lang="en-US" dirty="0">
              <a:solidFill>
                <a:schemeClr val="tx1"/>
              </a:solidFill>
            </a:endParaRPr>
          </a:p>
          <a:p>
            <a:pPr lvl="0"/>
            <a:r>
              <a:rPr lang="en-US" b="1" dirty="0">
                <a:solidFill>
                  <a:schemeClr val="tx1"/>
                </a:solidFill>
              </a:rPr>
              <a:t>Veteran’s Business Outreach Centers</a:t>
            </a:r>
          </a:p>
          <a:p>
            <a:pPr lvl="0"/>
            <a:endParaRPr lang="en-US" dirty="0"/>
          </a:p>
          <a:p>
            <a:r>
              <a:rPr lang="en-US" dirty="0">
                <a:solidFill>
                  <a:schemeClr val="tx1"/>
                </a:solidFill>
              </a:rPr>
              <a:t>For the nearest office, visit: </a:t>
            </a:r>
            <a:r>
              <a:rPr lang="en-US" u="sng" dirty="0">
                <a:hlinkClick r:id="rId3"/>
              </a:rPr>
              <a:t>https://www.sba.gov/local-assistance</a:t>
            </a:r>
            <a:endParaRPr lang="en-US" sz="2400" b="1" dirty="0">
              <a:solidFill>
                <a:schemeClr val="tx1"/>
              </a:solidFill>
              <a:latin typeface="Source Sans Pro" panose="020B0503030403020204" pitchFamily="34" charset="0"/>
              <a:ea typeface="Source Sans Pro" panose="020B0503030403020204" pitchFamily="34" charset="0"/>
            </a:endParaRPr>
          </a:p>
          <a:p>
            <a:pPr marR="0" algn="just">
              <a:spcBef>
                <a:spcPts val="0"/>
              </a:spcBef>
              <a:spcAft>
                <a:spcPts val="0"/>
              </a:spcAft>
            </a:pPr>
            <a:endParaRPr lang="en-US" sz="2400" b="1" dirty="0">
              <a:solidFill>
                <a:schemeClr val="tx1"/>
              </a:solidFill>
              <a:latin typeface="Source Sans Pro" panose="020B0503030403020204" pitchFamily="34" charset="0"/>
              <a:ea typeface="Source Sans Pro" panose="020B0503030403020204" pitchFamily="34" charset="0"/>
            </a:endParaRPr>
          </a:p>
          <a:p>
            <a:pPr marR="0" algn="just">
              <a:spcBef>
                <a:spcPts val="0"/>
              </a:spcBef>
              <a:spcAft>
                <a:spcPts val="0"/>
              </a:spcAft>
            </a:pPr>
            <a:endParaRPr lang="en-US" sz="2400" b="1" dirty="0">
              <a:solidFill>
                <a:schemeClr val="tx1"/>
              </a:solidFill>
              <a:latin typeface="Source Sans Pro" panose="020B0503030403020204" pitchFamily="34" charset="0"/>
              <a:ea typeface="Source Sans Pro" panose="020B0503030403020204" pitchFamily="34" charset="0"/>
            </a:endParaRPr>
          </a:p>
          <a:p>
            <a:pPr marR="0" algn="just">
              <a:spcBef>
                <a:spcPts val="0"/>
              </a:spcBef>
              <a:spcAft>
                <a:spcPts val="0"/>
              </a:spcAft>
            </a:pPr>
            <a:r>
              <a:rPr lang="en-US" sz="2400" b="1" dirty="0">
                <a:solidFill>
                  <a:schemeClr val="tx1"/>
                </a:solidFill>
                <a:latin typeface="Source Sans Pro" panose="020B0503030403020204" pitchFamily="34" charset="0"/>
                <a:ea typeface="Source Sans Pro" panose="020B0503030403020204" pitchFamily="34" charset="0"/>
              </a:rPr>
              <a:t>SBA Minnesota District Office</a:t>
            </a:r>
          </a:p>
          <a:p>
            <a:pPr marR="0" algn="just">
              <a:spcBef>
                <a:spcPts val="0"/>
              </a:spcBef>
              <a:spcAft>
                <a:spcPts val="0"/>
              </a:spcAft>
            </a:pPr>
            <a:r>
              <a:rPr lang="en-US" sz="2400" b="1" dirty="0">
                <a:solidFill>
                  <a:schemeClr val="tx1"/>
                </a:solidFill>
                <a:latin typeface="Source Sans Pro" panose="020B0503030403020204" pitchFamily="34" charset="0"/>
                <a:ea typeface="Source Sans Pro" panose="020B0503030403020204" pitchFamily="34" charset="0"/>
                <a:hlinkClick r:id="rId4"/>
              </a:rPr>
              <a:t>Minneapolis.mn@sba.gov</a:t>
            </a:r>
            <a:r>
              <a:rPr lang="en-US" sz="2400" b="1" dirty="0">
                <a:solidFill>
                  <a:schemeClr val="tx1"/>
                </a:solidFill>
                <a:latin typeface="Source Sans Pro" panose="020B0503030403020204" pitchFamily="34" charset="0"/>
                <a:ea typeface="Source Sans Pro" panose="020B0503030403020204" pitchFamily="34" charset="0"/>
              </a:rPr>
              <a:t> </a:t>
            </a:r>
          </a:p>
          <a:p>
            <a:pPr marL="0" marR="0" algn="just">
              <a:spcBef>
                <a:spcPts val="0"/>
              </a:spcBef>
              <a:spcAft>
                <a:spcPts val="0"/>
              </a:spcAft>
            </a:pPr>
            <a:endParaRPr lang="en-US" sz="2400" dirty="0">
              <a:solidFill>
                <a:srgbClr val="000000"/>
              </a:solidFill>
              <a:latin typeface="Source Sans Pro" panose="020B0503030403020204" pitchFamily="34" charset="0"/>
              <a:ea typeface="Source Sans Pro" panose="020B0503030403020204" pitchFamily="34" charset="0"/>
            </a:endParaRPr>
          </a:p>
        </p:txBody>
      </p:sp>
      <p:sp>
        <p:nvSpPr>
          <p:cNvPr id="6" name="Footer Placeholder 2">
            <a:extLst>
              <a:ext uri="{FF2B5EF4-FFF2-40B4-BE49-F238E27FC236}">
                <a16:creationId xmlns:a16="http://schemas.microsoft.com/office/drawing/2014/main" id="{697D3C5A-820B-43BA-95DF-D2844740ACA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288906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5309" y="241296"/>
            <a:ext cx="8771137" cy="582886"/>
          </a:xfrm>
        </p:spPr>
        <p:txBody>
          <a:bodyPr anchor="ctr">
            <a:normAutofit/>
          </a:bodyPr>
          <a:lstStyle/>
          <a:p>
            <a:pPr algn="ctr"/>
            <a:r>
              <a:rPr lang="en-US" altLang="en-US" sz="3200" b="1" dirty="0">
                <a:solidFill>
                  <a:schemeClr val="tx1"/>
                </a:solidFill>
                <a:latin typeface="Source Sans Pro" panose="020B0503030403020204" pitchFamily="34" charset="0"/>
                <a:ea typeface="Source Sans Pro" panose="020B0503030403020204" pitchFamily="34" charset="0"/>
                <a:cs typeface="Arial" charset="0"/>
              </a:rPr>
              <a:t>Any Questions?</a:t>
            </a:r>
          </a:p>
        </p:txBody>
      </p:sp>
      <p:sp>
        <p:nvSpPr>
          <p:cNvPr id="4" name="TextBox 9"/>
          <p:cNvSpPr txBox="1">
            <a:spLocks noChangeArrowheads="1"/>
          </p:cNvSpPr>
          <p:nvPr/>
        </p:nvSpPr>
        <p:spPr bwMode="auto">
          <a:xfrm>
            <a:off x="291476" y="4179292"/>
            <a:ext cx="858470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itchFamily="34" charset="0"/>
                <a:ea typeface="MS PGothic" pitchFamily="34" charset="-128"/>
              </a:defRPr>
            </a:lvl1pPr>
            <a:lvl2pPr marL="742950" indent="-285750" eaLnBrk="0" hangingPunct="0">
              <a:defRPr sz="2000">
                <a:solidFill>
                  <a:srgbClr val="545555"/>
                </a:solidFill>
                <a:latin typeface="Arial" pitchFamily="34" charset="0"/>
                <a:ea typeface="MS PGothic" pitchFamily="34" charset="-128"/>
              </a:defRPr>
            </a:lvl2pPr>
            <a:lvl3pPr marL="1143000" indent="-228600" eaLnBrk="0" hangingPunct="0">
              <a:defRPr sz="2000">
                <a:solidFill>
                  <a:srgbClr val="545555"/>
                </a:solidFill>
                <a:latin typeface="Arial" pitchFamily="34" charset="0"/>
                <a:ea typeface="MS PGothic" pitchFamily="34" charset="-128"/>
              </a:defRPr>
            </a:lvl3pPr>
            <a:lvl4pPr marL="1600200" indent="-228600" eaLnBrk="0" hangingPunct="0">
              <a:defRPr sz="2000">
                <a:solidFill>
                  <a:srgbClr val="545555"/>
                </a:solidFill>
                <a:latin typeface="Arial" pitchFamily="34" charset="0"/>
                <a:ea typeface="MS PGothic" pitchFamily="34" charset="-128"/>
              </a:defRPr>
            </a:lvl4pPr>
            <a:lvl5pPr marL="2057400" indent="-228600" eaLnBrk="0" hangingPunct="0">
              <a:defRPr sz="2000">
                <a:solidFill>
                  <a:srgbClr val="545555"/>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545555"/>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545555"/>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545555"/>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545555"/>
                </a:solidFill>
                <a:latin typeface="Arial" pitchFamily="34" charset="0"/>
                <a:ea typeface="MS PGothic" pitchFamily="34" charset="-128"/>
              </a:defRPr>
            </a:lvl9pPr>
          </a:lstStyle>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More  information concerning</a:t>
            </a:r>
          </a:p>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SBA and its programs </a:t>
            </a:r>
          </a:p>
          <a:p>
            <a:pPr algn="ctr" eaLnBrk="1" hangingPunct="1">
              <a:defRPr/>
            </a:pPr>
            <a:b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Twila Kennedy, Lead Economic Development</a:t>
            </a:r>
          </a:p>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hlinkClick r:id="rId2"/>
              </a:rPr>
              <a:t>twila.kennedy@sba.gov</a:t>
            </a: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 612.370.2300</a:t>
            </a:r>
            <a:endParaRPr lang="en-US" altLang="en-US"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580DFF40-F2C9-48D0-A3FE-37BB2BB34EE8}"/>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16</a:t>
            </a:fld>
            <a:endParaRPr lang="en-US" altLang="en-US" dirty="0"/>
          </a:p>
        </p:txBody>
      </p:sp>
      <p:sp>
        <p:nvSpPr>
          <p:cNvPr id="8" name="Footer Placeholder 2">
            <a:extLst>
              <a:ext uri="{FF2B5EF4-FFF2-40B4-BE49-F238E27FC236}">
                <a16:creationId xmlns:a16="http://schemas.microsoft.com/office/drawing/2014/main" id="{B7B2764D-5325-40E2-8F3E-51992CF4EBA7}"/>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pic>
        <p:nvPicPr>
          <p:cNvPr id="3" name="Picture 2">
            <a:extLst>
              <a:ext uri="{FF2B5EF4-FFF2-40B4-BE49-F238E27FC236}">
                <a16:creationId xmlns:a16="http://schemas.microsoft.com/office/drawing/2014/main" id="{758B89AB-B8AA-4E1B-8673-C163055DF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737" y="1676400"/>
            <a:ext cx="3476526" cy="2205111"/>
          </a:xfrm>
          <a:prstGeom prst="rect">
            <a:avLst/>
          </a:prstGeom>
        </p:spPr>
      </p:pic>
    </p:spTree>
    <p:extLst>
      <p:ext uri="{BB962C8B-B14F-4D97-AF65-F5344CB8AC3E}">
        <p14:creationId xmlns:p14="http://schemas.microsoft.com/office/powerpoint/2010/main" val="183939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254000" y="266162"/>
            <a:ext cx="8763000" cy="1110814"/>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Disaster Declaration Makes Loans Available </a:t>
            </a:r>
            <a:r>
              <a:rPr lang="en-US" sz="3200" b="1" dirty="0">
                <a:solidFill>
                  <a:schemeClr val="tx1"/>
                </a:solidFill>
                <a:latin typeface="Source Sans Pro" panose="020B0503030403020204" pitchFamily="34" charset="0"/>
                <a:ea typeface="Source Sans Pro" panose="020B0503030403020204" pitchFamily="34" charset="0"/>
                <a:cs typeface="Arial" pitchFamily="34" charset="0"/>
              </a:rPr>
              <a:t>Due to the </a:t>
            </a:r>
            <a:r>
              <a:rPr lang="en-US" sz="3200" b="1" dirty="0">
                <a:solidFill>
                  <a:schemeClr val="tx1"/>
                </a:solidFill>
                <a:latin typeface="Source Sans Pro" panose="020B0503030403020204" pitchFamily="34" charset="0"/>
                <a:ea typeface="Source Sans Pro" panose="020B0503030403020204" pitchFamily="34" charset="0"/>
              </a:rPr>
              <a:t>Coronavirus (COVID-19)</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6" name="TextBox 5">
            <a:extLst>
              <a:ext uri="{FF2B5EF4-FFF2-40B4-BE49-F238E27FC236}">
                <a16:creationId xmlns:a16="http://schemas.microsoft.com/office/drawing/2014/main" id="{1AB96E4E-AE86-43D8-AB2E-4E2A5CB1E5EF}"/>
              </a:ext>
            </a:extLst>
          </p:cNvPr>
          <p:cNvSpPr txBox="1">
            <a:spLocks noChangeArrowheads="1"/>
          </p:cNvSpPr>
          <p:nvPr/>
        </p:nvSpPr>
        <p:spPr bwMode="auto">
          <a:xfrm>
            <a:off x="6019800" y="4822282"/>
            <a:ext cx="3291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pPr algn="ctr"/>
            <a:r>
              <a:rPr lang="en-US" altLang="en-US" sz="1600" b="1" i="1" dirty="0">
                <a:solidFill>
                  <a:schemeClr val="tx1"/>
                </a:solidFill>
                <a:latin typeface="Source Sans Pro" panose="020B0503030403020204" pitchFamily="34" charset="0"/>
                <a:ea typeface="Source Sans Pro" panose="020B0503030403020204" pitchFamily="34" charset="0"/>
              </a:rPr>
              <a:t>Administrator Jovita Carranza</a:t>
            </a:r>
          </a:p>
        </p:txBody>
      </p:sp>
      <p:pic>
        <p:nvPicPr>
          <p:cNvPr id="3" name="Picture 2">
            <a:extLst>
              <a:ext uri="{FF2B5EF4-FFF2-40B4-BE49-F238E27FC236}">
                <a16:creationId xmlns:a16="http://schemas.microsoft.com/office/drawing/2014/main" id="{62D505B6-C224-4447-9B62-DEEFFBC81FC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85550" y="1647476"/>
            <a:ext cx="249936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91B6691-24A8-43C9-8C90-6FCEA20B90E3}"/>
              </a:ext>
            </a:extLst>
          </p:cNvPr>
          <p:cNvSpPr txBox="1"/>
          <p:nvPr/>
        </p:nvSpPr>
        <p:spPr>
          <a:xfrm>
            <a:off x="254000" y="2286000"/>
            <a:ext cx="5943600" cy="2800767"/>
          </a:xfrm>
          <a:prstGeom prst="rect">
            <a:avLst/>
          </a:prstGeom>
          <a:noFill/>
        </p:spPr>
        <p:txBody>
          <a:bodyPr wrap="square" rtlCol="0">
            <a:spAutoFit/>
          </a:bodyPr>
          <a:lstStyle/>
          <a:p>
            <a:endParaRPr lang="en-US" sz="1200" b="1" dirty="0">
              <a:solidFill>
                <a:schemeClr val="tx1"/>
              </a:solidFill>
              <a:latin typeface="Source Sans Pro" panose="020B0503030403020204" pitchFamily="34" charset="0"/>
              <a:ea typeface="Source Sans Pro" panose="020B0503030403020204" pitchFamily="34" charset="0"/>
            </a:endParaRPr>
          </a:p>
          <a:p>
            <a:r>
              <a:rPr lang="en-US" sz="2400" dirty="0">
                <a:solidFill>
                  <a:schemeClr val="tx1"/>
                </a:solidFill>
                <a:latin typeface="Source Sans Pro" panose="020B0503030403020204" pitchFamily="34" charset="0"/>
                <a:ea typeface="Source Sans Pro" panose="020B0503030403020204" pitchFamily="34" charset="0"/>
              </a:rPr>
              <a:t>The U.S. Small Business Administration (SBA) is offering designated states and territories low-interest federal disaster loans for working capital to small businesses suffering substantial economic injury as a result of the Coronavirus (COVID-19).</a:t>
            </a:r>
          </a:p>
          <a:p>
            <a:endParaRPr lang="en-US" altLang="en-US" dirty="0">
              <a:solidFill>
                <a:schemeClr val="tx1"/>
              </a:solidFill>
              <a:latin typeface="Source Sans Pro" panose="020B0503030403020204" pitchFamily="34" charset="0"/>
              <a:ea typeface="Source Sans Pro" panose="020B0503030403020204" pitchFamily="34" charset="0"/>
            </a:endParaRPr>
          </a:p>
        </p:txBody>
      </p:sp>
      <p:sp>
        <p:nvSpPr>
          <p:cNvPr id="9" name="Footer Placeholder 2">
            <a:extLst>
              <a:ext uri="{FF2B5EF4-FFF2-40B4-BE49-F238E27FC236}">
                <a16:creationId xmlns:a16="http://schemas.microsoft.com/office/drawing/2014/main" id="{F53996F5-75B8-4A9B-9794-C1C4E9CB7F0A}"/>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
        <p:nvSpPr>
          <p:cNvPr id="11" name="Slide Number Placeholder 4">
            <a:extLst>
              <a:ext uri="{FF2B5EF4-FFF2-40B4-BE49-F238E27FC236}">
                <a16:creationId xmlns:a16="http://schemas.microsoft.com/office/drawing/2014/main" id="{F2625828-F567-4C1B-8975-504A1916F267}"/>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2</a:t>
            </a:fld>
            <a:endParaRPr lang="en-US" altLang="en-US" dirty="0"/>
          </a:p>
        </p:txBody>
      </p:sp>
    </p:spTree>
    <p:extLst>
      <p:ext uri="{BB962C8B-B14F-4D97-AF65-F5344CB8AC3E}">
        <p14:creationId xmlns:p14="http://schemas.microsoft.com/office/powerpoint/2010/main" val="399603415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2890F-0BFC-4A64-949A-62FFB5828106}"/>
              </a:ext>
            </a:extLst>
          </p:cNvPr>
          <p:cNvSpPr>
            <a:spLocks noGrp="1"/>
          </p:cNvSpPr>
          <p:nvPr>
            <p:ph type="sldNum" sz="quarter" idx="12"/>
          </p:nvPr>
        </p:nvSpPr>
        <p:spPr/>
        <p:txBody>
          <a:bodyPr/>
          <a:lstStyle/>
          <a:p>
            <a:fld id="{B1AB44B9-F1EC-4F4B-88D4-413245C9CD3E}" type="slidenum">
              <a:rPr lang="en-US" smtClean="0"/>
              <a:t>3</a:t>
            </a:fld>
            <a:endParaRPr lang="en-US" dirty="0"/>
          </a:p>
        </p:txBody>
      </p:sp>
      <p:sp>
        <p:nvSpPr>
          <p:cNvPr id="5" name="Rectangle 4">
            <a:extLst>
              <a:ext uri="{FF2B5EF4-FFF2-40B4-BE49-F238E27FC236}">
                <a16:creationId xmlns:a16="http://schemas.microsoft.com/office/drawing/2014/main" id="{2E4C7ADD-387C-4483-ABC1-E4D761B306B9}"/>
              </a:ext>
            </a:extLst>
          </p:cNvPr>
          <p:cNvSpPr/>
          <p:nvPr/>
        </p:nvSpPr>
        <p:spPr>
          <a:xfrm>
            <a:off x="338630" y="1600200"/>
            <a:ext cx="8134350" cy="4401205"/>
          </a:xfrm>
          <a:prstGeom prst="rect">
            <a:avLst/>
          </a:prstGeom>
        </p:spPr>
        <p:txBody>
          <a:bodyPr wrap="square">
            <a:spAutoFit/>
          </a:bodyPr>
          <a:lstStyle/>
          <a:p>
            <a:pPr marL="342900" indent="-342900">
              <a:buFont typeface="Arial" panose="020B0604020202020204" pitchFamily="34" charset="0"/>
              <a:buChar char="•"/>
            </a:pPr>
            <a:r>
              <a:rPr lang="en-US" altLang="en-US" dirty="0">
                <a:solidFill>
                  <a:schemeClr val="tx1"/>
                </a:solidFill>
                <a:latin typeface="Source Sans Pro" panose="020B0503030403020204" pitchFamily="34" charset="0"/>
                <a:ea typeface="Source Sans Pro" panose="020B0503030403020204" pitchFamily="34" charset="0"/>
              </a:rPr>
              <a:t>SBA’s Economic Injury Disaster Loan (EIDLs) funds come directly from the U.S. Treasury. </a:t>
            </a:r>
          </a:p>
          <a:p>
            <a:endParaRPr lang="en-US" altLang="en-US" dirty="0">
              <a:solidFill>
                <a:schemeClr val="tx1"/>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altLang="en-US" dirty="0">
                <a:solidFill>
                  <a:schemeClr val="tx1"/>
                </a:solidFill>
                <a:latin typeface="Source Sans Pro" panose="020B0503030403020204" pitchFamily="34" charset="0"/>
                <a:ea typeface="Source Sans Pro" panose="020B0503030403020204" pitchFamily="34" charset="0"/>
              </a:rPr>
              <a:t>Applicants </a:t>
            </a:r>
            <a:r>
              <a:rPr lang="en-US" altLang="en-US" dirty="0">
                <a:solidFill>
                  <a:schemeClr val="tx1"/>
                </a:solidFill>
                <a:highlight>
                  <a:srgbClr val="F8F8F8"/>
                </a:highlight>
                <a:latin typeface="Source Sans Pro" panose="020B0503030403020204" pitchFamily="34" charset="0"/>
                <a:ea typeface="Source Sans Pro" panose="020B0503030403020204" pitchFamily="34" charset="0"/>
              </a:rPr>
              <a:t>do not </a:t>
            </a:r>
            <a:r>
              <a:rPr lang="en-US" altLang="en-US" dirty="0">
                <a:solidFill>
                  <a:schemeClr val="tx1"/>
                </a:solidFill>
                <a:latin typeface="Source Sans Pro" panose="020B0503030403020204" pitchFamily="34" charset="0"/>
                <a:ea typeface="Source Sans Pro" panose="020B0503030403020204" pitchFamily="34" charset="0"/>
              </a:rPr>
              <a:t>go through a bank to apply.  Instead apply directly to SBA’s Disaster Assistance Program at: </a:t>
            </a:r>
            <a:r>
              <a:rPr lang="en-US" u="sng" dirty="0">
                <a:latin typeface="Source Sans Pro" panose="020B0503030403020204" pitchFamily="34" charset="0"/>
                <a:ea typeface="Source Sans Pro" panose="020B0503030403020204" pitchFamily="34" charset="0"/>
                <a:hlinkClick r:id="rId3"/>
              </a:rPr>
              <a:t>DisasterLoan.sba.gov</a:t>
            </a:r>
            <a:endParaRPr lang="en-US" altLang="en-US" dirty="0">
              <a:solidFill>
                <a:schemeClr val="tx1"/>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endParaRPr lang="en-US" altLang="en-US" dirty="0">
              <a:solidFill>
                <a:schemeClr val="tx1"/>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altLang="en-US" dirty="0">
                <a:solidFill>
                  <a:schemeClr val="tx1"/>
                </a:solidFill>
                <a:latin typeface="Source Sans Pro" panose="020B0503030403020204" pitchFamily="34" charset="0"/>
                <a:ea typeface="Source Sans Pro" panose="020B0503030403020204" pitchFamily="34" charset="0"/>
              </a:rPr>
              <a:t>There is no cost to apply.</a:t>
            </a:r>
          </a:p>
          <a:p>
            <a:pPr marL="342900" indent="-342900">
              <a:buFont typeface="Arial" panose="020B0604020202020204" pitchFamily="34" charset="0"/>
              <a:buChar char="•"/>
            </a:pPr>
            <a:endParaRPr lang="en-US" altLang="en-US" dirty="0">
              <a:solidFill>
                <a:schemeClr val="tx1"/>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altLang="en-US" dirty="0">
                <a:solidFill>
                  <a:schemeClr val="tx1"/>
                </a:solidFill>
                <a:latin typeface="Source Sans Pro" panose="020B0503030403020204" pitchFamily="34" charset="0"/>
                <a:ea typeface="Source Sans Pro" panose="020B0503030403020204" pitchFamily="34" charset="0"/>
              </a:rPr>
              <a:t>There is no obligation to take the loan if offered.</a:t>
            </a:r>
          </a:p>
          <a:p>
            <a:pPr marL="342900" indent="-342900">
              <a:buFont typeface="Arial" panose="020B0604020202020204" pitchFamily="34" charset="0"/>
              <a:buChar char="•"/>
            </a:pPr>
            <a:endParaRPr lang="en-US" altLang="en-US" dirty="0">
              <a:solidFill>
                <a:schemeClr val="tx1"/>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altLang="en-US" dirty="0">
                <a:solidFill>
                  <a:schemeClr val="tx1"/>
                </a:solidFill>
                <a:latin typeface="Source Sans Pro" panose="020B0503030403020204" pitchFamily="34" charset="0"/>
                <a:ea typeface="Source Sans Pro" panose="020B0503030403020204" pitchFamily="34" charset="0"/>
              </a:rPr>
              <a:t>The maximum unsecured loan amount is $25,000.</a:t>
            </a:r>
          </a:p>
          <a:p>
            <a:pPr marL="342900" indent="-342900">
              <a:buFont typeface="Arial" panose="020B0604020202020204" pitchFamily="34" charset="0"/>
              <a:buChar char="•"/>
            </a:pPr>
            <a:endParaRPr lang="en-US" dirty="0">
              <a:solidFill>
                <a:schemeClr val="tx1"/>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Applicants can have an existing SBA Disaster Loan and still qualify for an EIDL for this disaster, but the loans cannot be consolidated.</a:t>
            </a:r>
          </a:p>
        </p:txBody>
      </p:sp>
      <p:sp>
        <p:nvSpPr>
          <p:cNvPr id="8" name="Rectangle 2">
            <a:extLst>
              <a:ext uri="{FF2B5EF4-FFF2-40B4-BE49-F238E27FC236}">
                <a16:creationId xmlns:a16="http://schemas.microsoft.com/office/drawing/2014/main" id="{FD19F72B-1AB1-4AD2-9CC2-B4CE3CE345E1}"/>
              </a:ext>
            </a:extLst>
          </p:cNvPr>
          <p:cNvSpPr>
            <a:spLocks noChangeArrowheads="1"/>
          </p:cNvSpPr>
          <p:nvPr/>
        </p:nvSpPr>
        <p:spPr bwMode="auto">
          <a:xfrm>
            <a:off x="333375" y="56567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Working Capital Loans are Different from Other SBA Loans</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Footer Placeholder 2">
            <a:extLst>
              <a:ext uri="{FF2B5EF4-FFF2-40B4-BE49-F238E27FC236}">
                <a16:creationId xmlns:a16="http://schemas.microsoft.com/office/drawing/2014/main" id="{E0FCAB9B-99C5-4198-B9C0-88758580D0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19270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F2D61-A61E-4467-9B4E-9A8B9D12D25E}"/>
              </a:ext>
            </a:extLst>
          </p:cNvPr>
          <p:cNvSpPr>
            <a:spLocks noGrp="1"/>
          </p:cNvSpPr>
          <p:nvPr>
            <p:ph idx="1"/>
          </p:nvPr>
        </p:nvSpPr>
        <p:spPr>
          <a:xfrm>
            <a:off x="266700" y="1192152"/>
            <a:ext cx="8610600" cy="5208647"/>
          </a:xfrm>
        </p:spPr>
        <p:txBody>
          <a:bodyPr>
            <a:normAutofit/>
          </a:bodyPr>
          <a:lstStyle/>
          <a:p>
            <a:pPr marL="0" indent="0">
              <a:buFont typeface="Wingdings" panose="05000000000000000000" pitchFamily="2" charset="2"/>
              <a:buNone/>
              <a:defRPr/>
            </a:pPr>
            <a:r>
              <a:rPr lang="en-US" altLang="en-US" sz="2400" b="1" dirty="0">
                <a:solidFill>
                  <a:srgbClr val="000000"/>
                </a:solidFill>
                <a:latin typeface="Source Sans Pro" panose="020B0503030403020204" pitchFamily="34" charset="0"/>
                <a:ea typeface="Source Sans Pro" panose="020B0503030403020204" pitchFamily="34" charset="0"/>
              </a:rPr>
              <a:t>Am I eligible to apply?</a:t>
            </a:r>
          </a:p>
          <a:p>
            <a:pPr marL="0" indent="0">
              <a:buFont typeface="Wingdings" panose="05000000000000000000" pitchFamily="2" charset="2"/>
              <a:buNone/>
              <a:defRPr/>
            </a:pPr>
            <a:r>
              <a:rPr lang="en-US" altLang="en-US" sz="2000" dirty="0">
                <a:solidFill>
                  <a:srgbClr val="000000"/>
                </a:solidFill>
                <a:latin typeface="Source Sans Pro" panose="020B0503030403020204" pitchFamily="34" charset="0"/>
                <a:ea typeface="Source Sans Pro" panose="020B0503030403020204" pitchFamily="34" charset="0"/>
              </a:rPr>
              <a:t>SBA’s Economic Injury Disaster Loans (or working capital loans) are available to </a:t>
            </a:r>
            <a:r>
              <a:rPr lang="en-US" altLang="en-US" sz="2000" b="1" dirty="0">
                <a:solidFill>
                  <a:srgbClr val="000000"/>
                </a:solidFill>
                <a:latin typeface="Source Sans Pro" panose="020B0503030403020204" pitchFamily="34" charset="0"/>
                <a:ea typeface="Source Sans Pro" panose="020B0503030403020204" pitchFamily="34" charset="0"/>
              </a:rPr>
              <a:t>small businesses, small agricultural cooperatives, small aquaculture businesses and most private non-profit organizations</a:t>
            </a:r>
          </a:p>
          <a:p>
            <a:pPr marL="0" indent="0">
              <a:buFont typeface="Wingdings" panose="05000000000000000000" pitchFamily="2" charset="2"/>
              <a:buNone/>
              <a:defRPr/>
            </a:pPr>
            <a:endParaRPr lang="en-US" sz="2400" dirty="0">
              <a:solidFill>
                <a:srgbClr val="000000"/>
              </a:solidFill>
              <a:latin typeface="Source Sans Pro" panose="020B0503030403020204" pitchFamily="34" charset="0"/>
              <a:ea typeface="Source Sans Pro" panose="020B0503030403020204" pitchFamily="34" charset="0"/>
            </a:endParaRPr>
          </a:p>
          <a:p>
            <a:pPr marL="0" indent="0">
              <a:buFont typeface="Wingdings" panose="05000000000000000000" pitchFamily="2" charset="2"/>
              <a:buNone/>
              <a:defRPr/>
            </a:pPr>
            <a:r>
              <a:rPr lang="en-US" sz="2400" b="1" dirty="0">
                <a:solidFill>
                  <a:srgbClr val="000000"/>
                </a:solidFill>
                <a:latin typeface="Source Sans Pro" panose="020B0503030403020204" pitchFamily="34" charset="0"/>
                <a:ea typeface="Source Sans Pro" panose="020B0503030403020204" pitchFamily="34" charset="0"/>
              </a:rPr>
              <a:t>This includes:</a:t>
            </a:r>
          </a:p>
          <a:p>
            <a:pPr>
              <a:buFont typeface="Arial" panose="020B0604020202020204" pitchFamily="34" charset="0"/>
              <a:buChar char="•"/>
              <a:defRPr/>
            </a:pPr>
            <a:r>
              <a:rPr lang="en-US" sz="2000" dirty="0">
                <a:solidFill>
                  <a:srgbClr val="000000"/>
                </a:solidFill>
                <a:latin typeface="Source Sans Pro" panose="020B0503030403020204" pitchFamily="34" charset="0"/>
                <a:ea typeface="Source Sans Pro" panose="020B0503030403020204" pitchFamily="34" charset="0"/>
              </a:rPr>
              <a:t>Businesses directly affected by the disaster</a:t>
            </a:r>
          </a:p>
          <a:p>
            <a:pPr>
              <a:buFont typeface="Arial" panose="020B0604020202020204" pitchFamily="34" charset="0"/>
              <a:buChar char="•"/>
              <a:defRPr/>
            </a:pPr>
            <a:r>
              <a:rPr lang="en-US" sz="2000" dirty="0">
                <a:solidFill>
                  <a:srgbClr val="000000"/>
                </a:solidFill>
                <a:latin typeface="Source Sans Pro" panose="020B0503030403020204" pitchFamily="34" charset="0"/>
                <a:ea typeface="Source Sans Pro" panose="020B0503030403020204" pitchFamily="34" charset="0"/>
              </a:rPr>
              <a:t>Businesses that offer services directly related to the businesses in the declaration</a:t>
            </a:r>
          </a:p>
          <a:p>
            <a:pPr>
              <a:buFont typeface="Arial" panose="020B0604020202020204" pitchFamily="34" charset="0"/>
              <a:buChar char="•"/>
              <a:defRPr/>
            </a:pPr>
            <a:r>
              <a:rPr lang="en-US" sz="2000" dirty="0">
                <a:solidFill>
                  <a:srgbClr val="000000"/>
                </a:solidFill>
                <a:latin typeface="Source Sans Pro" panose="020B0503030403020204" pitchFamily="34" charset="0"/>
                <a:ea typeface="Source Sans Pro" panose="020B0503030403020204" pitchFamily="34" charset="0"/>
              </a:rPr>
              <a:t>Other businesses indirectly related to the industry that are likely to be harmed by losses in their community</a:t>
            </a:r>
          </a:p>
          <a:p>
            <a:pPr marL="230188" indent="0">
              <a:buNone/>
              <a:defRPr/>
            </a:pPr>
            <a:r>
              <a:rPr lang="en-US" sz="2000" dirty="0">
                <a:solidFill>
                  <a:srgbClr val="000000"/>
                </a:solidFill>
                <a:latin typeface="Source Sans Pro" panose="020B0503030403020204" pitchFamily="34" charset="0"/>
                <a:ea typeface="Source Sans Pro" panose="020B0503030403020204" pitchFamily="34" charset="0"/>
              </a:rPr>
              <a:t>(Example: Manufacturer of widgets may be eligible as well as the wholesaler and retailer of the product.)</a:t>
            </a:r>
            <a:endParaRPr lang="en-US" sz="2000" dirty="0">
              <a:latin typeface="Source Sans Pro" panose="020B0503030403020204" pitchFamily="34" charset="0"/>
              <a:ea typeface="Source Sans Pro" panose="020B0503030403020204" pitchFamily="34" charset="0"/>
            </a:endParaRPr>
          </a:p>
        </p:txBody>
      </p:sp>
      <p:sp>
        <p:nvSpPr>
          <p:cNvPr id="13317" name="Slide Number Placeholder 1">
            <a:extLst>
              <a:ext uri="{FF2B5EF4-FFF2-40B4-BE49-F238E27FC236}">
                <a16:creationId xmlns:a16="http://schemas.microsoft.com/office/drawing/2014/main" id="{10EAA879-9C7D-45FC-AAAB-91351F733E5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2023FF12-7325-4023-99FA-AF094C99E745}" type="slidenum">
              <a:rPr lang="en-US" altLang="en-US" sz="1600">
                <a:solidFill>
                  <a:schemeClr val="bg1"/>
                </a:solidFill>
                <a:latin typeface="Arial Narrow" panose="020B0606020202030204" pitchFamily="34" charset="0"/>
              </a:rPr>
              <a:pPr/>
              <a:t>4</a:t>
            </a:fld>
            <a:endParaRPr lang="en-US" altLang="en-US" sz="1600" dirty="0">
              <a:solidFill>
                <a:schemeClr val="bg1"/>
              </a:solidFill>
              <a:latin typeface="Arial Narrow" panose="020B0606020202030204" pitchFamily="34" charset="0"/>
            </a:endParaRPr>
          </a:p>
        </p:txBody>
      </p:sp>
      <p:sp>
        <p:nvSpPr>
          <p:cNvPr id="8" name="Rectangle 2">
            <a:extLst>
              <a:ext uri="{FF2B5EF4-FFF2-40B4-BE49-F238E27FC236}">
                <a16:creationId xmlns:a16="http://schemas.microsoft.com/office/drawing/2014/main" id="{B4233B73-5789-411A-B6AE-1AAFC18B6E12}"/>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Economic Injury Disaster Loan Eligibility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031B5781-EEB6-46F0-BC7F-6A27FD1E5445}"/>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4</a:t>
            </a:fld>
            <a:endParaRPr lang="en-US" altLang="en-US" dirty="0"/>
          </a:p>
        </p:txBody>
      </p:sp>
      <p:sp>
        <p:nvSpPr>
          <p:cNvPr id="7" name="Footer Placeholder 2">
            <a:extLst>
              <a:ext uri="{FF2B5EF4-FFF2-40B4-BE49-F238E27FC236}">
                <a16:creationId xmlns:a16="http://schemas.microsoft.com/office/drawing/2014/main" id="{9957F841-7A36-4E4A-9885-8FC13CFDCC24}"/>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30500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304800" y="1228927"/>
            <a:ext cx="8305800" cy="685800"/>
          </a:xfrm>
          <a:prstGeom prst="rect">
            <a:avLst/>
          </a:prstGeom>
          <a:noFill/>
          <a:ln w="9525">
            <a:noFill/>
            <a:miter lim="800000"/>
            <a:headEnd/>
            <a:tailEnd/>
          </a:ln>
        </p:spPr>
        <p:txBody>
          <a:bodyPr anchor="b"/>
          <a:lstStyle/>
          <a:p>
            <a:pPr>
              <a:defRPr/>
            </a:pPr>
            <a:endParaRPr lang="en-US" sz="36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8" name="Slide Number Placeholder 1">
            <a:extLst>
              <a:ext uri="{FF2B5EF4-FFF2-40B4-BE49-F238E27FC236}">
                <a16:creationId xmlns:a16="http://schemas.microsoft.com/office/drawing/2014/main" id="{39A15219-EDCF-4601-A1CC-4AF3FAD689A9}"/>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36467DAD-243B-4254-87BB-F3B4B2A6B4A4}" type="slidenum">
              <a:rPr lang="en-US" altLang="en-US" sz="1600">
                <a:solidFill>
                  <a:schemeClr val="bg1"/>
                </a:solidFill>
                <a:latin typeface="Arial Narrow" panose="020B0606020202030204" pitchFamily="34" charset="0"/>
              </a:rPr>
              <a:pPr/>
              <a:t>5</a:t>
            </a:fld>
            <a:endParaRPr lang="en-US" altLang="en-US" sz="1600">
              <a:solidFill>
                <a:schemeClr val="bg1"/>
              </a:solidFill>
              <a:latin typeface="Arial Narrow" panose="020B0606020202030204" pitchFamily="34" charset="0"/>
            </a:endParaRPr>
          </a:p>
        </p:txBody>
      </p:sp>
      <p:sp>
        <p:nvSpPr>
          <p:cNvPr id="6" name="Rectangle 5">
            <a:extLst>
              <a:ext uri="{FF2B5EF4-FFF2-40B4-BE49-F238E27FC236}">
                <a16:creationId xmlns:a16="http://schemas.microsoft.com/office/drawing/2014/main" id="{BCD1F829-6E41-4A61-92A1-2C3FAF6BD1A9}"/>
              </a:ext>
            </a:extLst>
          </p:cNvPr>
          <p:cNvSpPr/>
          <p:nvPr/>
        </p:nvSpPr>
        <p:spPr>
          <a:xfrm>
            <a:off x="219146" y="1023660"/>
            <a:ext cx="8696254" cy="3416320"/>
          </a:xfrm>
          <a:prstGeom prst="rect">
            <a:avLst/>
          </a:prstGeom>
        </p:spPr>
        <p:txBody>
          <a:bodyPr wrap="square">
            <a:spAutoFit/>
          </a:bodyPr>
          <a:lstStyle/>
          <a:p>
            <a:r>
              <a:rPr lang="en-US" sz="2400" b="1" dirty="0">
                <a:solidFill>
                  <a:schemeClr val="tx1"/>
                </a:solidFill>
                <a:latin typeface="Source Sans Pro" panose="020B0503030403020204" pitchFamily="34" charset="0"/>
                <a:ea typeface="Source Sans Pro" panose="020B0503030403020204" pitchFamily="34" charset="0"/>
              </a:rPr>
              <a:t>What kinds of small businesses can apply? </a:t>
            </a:r>
          </a:p>
          <a:p>
            <a:endParaRPr lang="en-US" sz="24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Examples of eligible industries </a:t>
            </a:r>
            <a:r>
              <a:rPr lang="en-US" u="sng" dirty="0">
                <a:solidFill>
                  <a:schemeClr val="tx1"/>
                </a:solidFill>
                <a:latin typeface="Source Sans Pro" panose="020B0503030403020204" pitchFamily="34" charset="0"/>
                <a:ea typeface="Source Sans Pro" panose="020B0503030403020204" pitchFamily="34" charset="0"/>
              </a:rPr>
              <a:t>include but are not limited to the following</a:t>
            </a:r>
            <a:r>
              <a:rPr lang="en-US" dirty="0">
                <a:solidFill>
                  <a:schemeClr val="tx1"/>
                </a:solidFill>
                <a:latin typeface="Source Sans Pro" panose="020B0503030403020204" pitchFamily="34" charset="0"/>
                <a:ea typeface="Source Sans Pro" panose="020B0503030403020204" pitchFamily="34" charset="0"/>
              </a:rPr>
              <a:t>: </a:t>
            </a:r>
          </a:p>
          <a:p>
            <a:endParaRPr lang="en-US" dirty="0">
              <a:solidFill>
                <a:schemeClr val="tx1"/>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Restaurants, retailers, manufacturers, sports vendors, owners of rental property, souvenir shops, travel agencies, hotels, recreational facilities, charter boats, wholesalers, etc.</a:t>
            </a:r>
          </a:p>
          <a:p>
            <a:pPr marL="342900" indent="-342900">
              <a:buFont typeface="Arial" panose="020B0604020202020204" pitchFamily="34" charset="0"/>
              <a:buChar char="•"/>
            </a:pPr>
            <a:endParaRPr lang="en-US" dirty="0">
              <a:solidFill>
                <a:schemeClr val="tx1"/>
              </a:solidFill>
              <a:latin typeface="Source Sans Pro" panose="020B0503030403020204" pitchFamily="34" charset="0"/>
              <a:ea typeface="Source Sans Pro" panose="020B0503030403020204" pitchFamily="34" charset="0"/>
            </a:endParaRPr>
          </a:p>
          <a:p>
            <a:r>
              <a:rPr lang="en-US" sz="2400" b="1" dirty="0">
                <a:solidFill>
                  <a:schemeClr val="tx1"/>
                </a:solidFill>
                <a:latin typeface="Source Sans Pro" panose="020B0503030403020204" pitchFamily="34" charset="0"/>
                <a:ea typeface="Source Sans Pro" panose="020B0503030403020204" pitchFamily="34" charset="0"/>
              </a:rPr>
              <a:t>How do I know if I am “small business”?</a:t>
            </a:r>
          </a:p>
          <a:p>
            <a:r>
              <a:rPr lang="en-US" sz="2400" dirty="0">
                <a:solidFill>
                  <a:schemeClr val="tx1"/>
                </a:solidFill>
                <a:latin typeface="Source Sans Pro" panose="020B0503030403020204" pitchFamily="34" charset="0"/>
                <a:ea typeface="Source Sans Pro" panose="020B0503030403020204" pitchFamily="34" charset="0"/>
              </a:rPr>
              <a:t>Visit:</a:t>
            </a:r>
            <a:r>
              <a:rPr lang="en-US" sz="2400" b="1" dirty="0">
                <a:solidFill>
                  <a:schemeClr val="tx1"/>
                </a:solidFill>
                <a:latin typeface="Source Sans Pro" panose="020B0503030403020204" pitchFamily="34" charset="0"/>
                <a:ea typeface="Source Sans Pro" panose="020B0503030403020204" pitchFamily="34" charset="0"/>
              </a:rPr>
              <a:t> </a:t>
            </a:r>
            <a:r>
              <a:rPr lang="en-US" dirty="0">
                <a:hlinkClick r:id="rId3"/>
              </a:rPr>
              <a:t>https://www.sba.gov/document/support--table-size-standards</a:t>
            </a:r>
            <a:endParaRPr lang="en-US" b="1" dirty="0">
              <a:solidFill>
                <a:schemeClr val="tx1"/>
              </a:solidFill>
              <a:latin typeface="Source Sans Pro" panose="020B0503030403020204" pitchFamily="34" charset="0"/>
              <a:ea typeface="Source Sans Pro" panose="020B0503030403020204" pitchFamily="34" charset="0"/>
            </a:endParaRPr>
          </a:p>
        </p:txBody>
      </p:sp>
      <p:sp>
        <p:nvSpPr>
          <p:cNvPr id="18" name="Rectangle 2">
            <a:extLst>
              <a:ext uri="{FF2B5EF4-FFF2-40B4-BE49-F238E27FC236}">
                <a16:creationId xmlns:a16="http://schemas.microsoft.com/office/drawing/2014/main" id="{F4AC0300-9DA9-46DE-B51F-E98803CC73C9}"/>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Small Business Eligibility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9" name="Slide Number Placeholder 4">
            <a:extLst>
              <a:ext uri="{FF2B5EF4-FFF2-40B4-BE49-F238E27FC236}">
                <a16:creationId xmlns:a16="http://schemas.microsoft.com/office/drawing/2014/main" id="{391245A6-BC0B-48B0-B175-F88DAB509393}"/>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5</a:t>
            </a:fld>
            <a:endParaRPr lang="en-US" altLang="en-US" dirty="0"/>
          </a:p>
        </p:txBody>
      </p:sp>
      <p:sp>
        <p:nvSpPr>
          <p:cNvPr id="10" name="Footer Placeholder 2">
            <a:extLst>
              <a:ext uri="{FF2B5EF4-FFF2-40B4-BE49-F238E27FC236}">
                <a16:creationId xmlns:a16="http://schemas.microsoft.com/office/drawing/2014/main" id="{BD2A8FD4-D43F-4FDC-90B4-6D3FE96F6EEF}"/>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88734745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9DE1EC74-DEB7-4F8C-B77F-5A2ADE79613D}"/>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6</a:t>
            </a:fld>
            <a:endParaRPr lang="en-US" altLang="en-US" dirty="0"/>
          </a:p>
        </p:txBody>
      </p:sp>
      <p:sp>
        <p:nvSpPr>
          <p:cNvPr id="7" name="Footer Placeholder 2">
            <a:extLst>
              <a:ext uri="{FF2B5EF4-FFF2-40B4-BE49-F238E27FC236}">
                <a16:creationId xmlns:a16="http://schemas.microsoft.com/office/drawing/2014/main" id="{08BB73D0-05D0-480C-B706-8FED180A559F}"/>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
        <p:nvSpPr>
          <p:cNvPr id="8" name="Title 1">
            <a:extLst>
              <a:ext uri="{FF2B5EF4-FFF2-40B4-BE49-F238E27FC236}">
                <a16:creationId xmlns:a16="http://schemas.microsoft.com/office/drawing/2014/main" id="{EE499B89-AD0E-4F24-97B7-0B9D4F997407}"/>
              </a:ext>
            </a:extLst>
          </p:cNvPr>
          <p:cNvSpPr>
            <a:spLocks noGrp="1"/>
          </p:cNvSpPr>
          <p:nvPr>
            <p:ph type="title"/>
          </p:nvPr>
        </p:nvSpPr>
        <p:spPr>
          <a:xfrm>
            <a:off x="228600" y="152400"/>
            <a:ext cx="8305800" cy="723900"/>
          </a:xfrm>
        </p:spPr>
        <p:txBody>
          <a:bodyPr anchor="b">
            <a:normAutofit/>
          </a:bodyPr>
          <a:lstStyle/>
          <a:p>
            <a:pPr algn="l"/>
            <a:r>
              <a:rPr lang="en-US" altLang="en-US" sz="3200" b="1" dirty="0">
                <a:solidFill>
                  <a:schemeClr val="tx1"/>
                </a:solidFill>
                <a:latin typeface="Source Sans Pro" panose="020B0503030403020204" pitchFamily="34" charset="0"/>
                <a:ea typeface="Source Sans Pro" panose="020B0503030403020204" pitchFamily="34" charset="0"/>
              </a:rPr>
              <a:t>Private Non-Profit </a:t>
            </a:r>
            <a:r>
              <a:rPr lang="en-US" sz="3200" dirty="0">
                <a:solidFill>
                  <a:schemeClr val="tx1"/>
                </a:solidFill>
                <a:latin typeface="Source Sans Pro" panose="020B0503030403020204" pitchFamily="34" charset="0"/>
                <a:ea typeface="Source Sans Pro" panose="020B0503030403020204" pitchFamily="34" charset="0"/>
              </a:rPr>
              <a:t>Eligibility </a:t>
            </a:r>
            <a:endParaRPr lang="en-US" altLang="en-US" sz="3200" b="1" dirty="0">
              <a:solidFill>
                <a:schemeClr val="tx1"/>
              </a:solidFill>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02F753D5-8DD3-4CA9-928D-0044F8EA6538}"/>
              </a:ext>
            </a:extLst>
          </p:cNvPr>
          <p:cNvSpPr txBox="1"/>
          <p:nvPr/>
        </p:nvSpPr>
        <p:spPr>
          <a:xfrm>
            <a:off x="357909" y="1143000"/>
            <a:ext cx="8534400" cy="5509200"/>
          </a:xfrm>
          <a:prstGeom prst="rect">
            <a:avLst/>
          </a:prstGeom>
          <a:noFill/>
        </p:spPr>
        <p:txBody>
          <a:bodyPr wrap="square" rtlCol="0">
            <a:spAutoFit/>
          </a:bodyPr>
          <a:lstStyle/>
          <a:p>
            <a:pPr algn="just"/>
            <a:r>
              <a:rPr lang="en-US" sz="2400" b="1" dirty="0">
                <a:solidFill>
                  <a:schemeClr val="tx1"/>
                </a:solidFill>
                <a:latin typeface="Source Sans Pro" panose="020B0503030403020204" pitchFamily="34" charset="0"/>
                <a:ea typeface="Source Sans Pro" panose="020B0503030403020204" pitchFamily="34" charset="0"/>
              </a:rPr>
              <a:t>What kinds of non-profits may apply?</a:t>
            </a:r>
          </a:p>
          <a:p>
            <a:pPr algn="just"/>
            <a:endParaRPr lang="en-US" dirty="0">
              <a:solidFill>
                <a:schemeClr val="tx1"/>
              </a:solidFill>
              <a:latin typeface="Source Sans Pro" panose="020B0503030403020204" pitchFamily="34" charset="0"/>
              <a:ea typeface="Source Sans Pro" panose="020B0503030403020204" pitchFamily="34" charset="0"/>
            </a:endParaRPr>
          </a:p>
          <a:p>
            <a:pPr algn="just"/>
            <a:r>
              <a:rPr lang="en-US" dirty="0">
                <a:solidFill>
                  <a:schemeClr val="tx1"/>
                </a:solidFill>
                <a:latin typeface="Source Sans Pro" panose="020B0503030403020204" pitchFamily="34" charset="0"/>
                <a:ea typeface="Source Sans Pro" panose="020B0503030403020204" pitchFamily="34" charset="0"/>
              </a:rPr>
              <a:t>Nursing homes, food kitchens, museums, educational facilities, senior citizen centers, daycare centers, playhouses, community centers, shelters, rescue organizations, associations, etc.</a:t>
            </a:r>
          </a:p>
          <a:p>
            <a:pPr algn="just"/>
            <a:endParaRPr lang="en-US" b="1" dirty="0">
              <a:solidFill>
                <a:schemeClr val="tx1"/>
              </a:solidFill>
              <a:latin typeface="Source Sans Pro" panose="020B0503030403020204" pitchFamily="34" charset="0"/>
              <a:ea typeface="Source Sans Pro" panose="020B0503030403020204" pitchFamily="34" charset="0"/>
            </a:endParaRPr>
          </a:p>
          <a:p>
            <a:pPr algn="just"/>
            <a:r>
              <a:rPr lang="en-US" sz="2400" b="1" dirty="0">
                <a:solidFill>
                  <a:schemeClr val="tx1"/>
                </a:solidFill>
                <a:latin typeface="Source Sans Pro" panose="020B0503030403020204" pitchFamily="34" charset="0"/>
                <a:ea typeface="Source Sans Pro" panose="020B0503030403020204" pitchFamily="34" charset="0"/>
              </a:rPr>
              <a:t>An eligible private non-profit organization is a non-governmental agency or entity that currently has:</a:t>
            </a:r>
          </a:p>
          <a:p>
            <a:pPr algn="just"/>
            <a:endParaRPr lang="en-US" dirty="0">
              <a:solidFill>
                <a:schemeClr val="tx1"/>
              </a:solidFill>
              <a:latin typeface="Source Sans Pro" panose="020B0503030403020204" pitchFamily="34" charset="0"/>
              <a:ea typeface="Source Sans Pro" panose="020B0503030403020204" pitchFamily="34" charset="0"/>
            </a:endParaRPr>
          </a:p>
          <a:p>
            <a:pPr algn="just"/>
            <a:r>
              <a:rPr lang="en-US" b="1" dirty="0">
                <a:solidFill>
                  <a:schemeClr val="tx1"/>
                </a:solidFill>
                <a:latin typeface="Source Sans Pro" panose="020B0503030403020204" pitchFamily="34" charset="0"/>
                <a:ea typeface="Source Sans Pro" panose="020B0503030403020204" pitchFamily="34" charset="0"/>
              </a:rPr>
              <a:t>(1)</a:t>
            </a:r>
            <a:r>
              <a:rPr lang="en-US" dirty="0">
                <a:solidFill>
                  <a:schemeClr val="tx1"/>
                </a:solidFill>
                <a:latin typeface="Source Sans Pro" panose="020B0503030403020204" pitchFamily="34" charset="0"/>
                <a:ea typeface="Source Sans Pro" panose="020B0503030403020204" pitchFamily="34" charset="0"/>
              </a:rPr>
              <a:t> An effective ruling letter from the U.S. Internal Revenue Service, granting tax exemption under sections 501(c), (d), or (e) of the </a:t>
            </a:r>
            <a:r>
              <a:rPr lang="en-US" u="sng" dirty="0">
                <a:solidFill>
                  <a:schemeClr val="tx1"/>
                </a:solidFill>
                <a:latin typeface="Source Sans Pro" panose="020B0503030403020204" pitchFamily="34" charset="0"/>
                <a:ea typeface="Source Sans Pro" panose="020B0503030403020204" pitchFamily="34" charset="0"/>
                <a:hlinkClick r:id="rId2">
                  <a:extLst>
                    <a:ext uri="{A12FA001-AC4F-418D-AE19-62706E023703}">
                      <ahyp:hlinkClr xmlns:ahyp="http://schemas.microsoft.com/office/drawing/2018/hyperlinkcolor" val="tx"/>
                    </a:ext>
                  </a:extLst>
                </a:hlinkClick>
              </a:rPr>
              <a:t>Internal Revenue Code of 1954</a:t>
            </a:r>
            <a:endParaRPr lang="en-US" dirty="0">
              <a:solidFill>
                <a:schemeClr val="tx1"/>
              </a:solidFill>
              <a:latin typeface="Source Sans Pro" panose="020B0503030403020204" pitchFamily="34" charset="0"/>
              <a:ea typeface="Source Sans Pro" panose="020B0503030403020204" pitchFamily="34" charset="0"/>
            </a:endParaRPr>
          </a:p>
          <a:p>
            <a:pPr algn="just"/>
            <a:r>
              <a:rPr lang="en-US" b="1" dirty="0">
                <a:solidFill>
                  <a:schemeClr val="tx1"/>
                </a:solidFill>
                <a:latin typeface="Source Sans Pro" panose="020B0503030403020204" pitchFamily="34" charset="0"/>
                <a:ea typeface="Source Sans Pro" panose="020B0503030403020204" pitchFamily="34" charset="0"/>
              </a:rPr>
              <a:t>OR</a:t>
            </a:r>
          </a:p>
          <a:p>
            <a:pPr algn="just"/>
            <a:r>
              <a:rPr lang="en-US" b="1" dirty="0">
                <a:solidFill>
                  <a:schemeClr val="tx1"/>
                </a:solidFill>
                <a:latin typeface="Source Sans Pro" panose="020B0503030403020204" pitchFamily="34" charset="0"/>
                <a:ea typeface="Source Sans Pro" panose="020B0503030403020204" pitchFamily="34" charset="0"/>
              </a:rPr>
              <a:t>(2)</a:t>
            </a:r>
            <a:r>
              <a:rPr lang="en-US" dirty="0">
                <a:solidFill>
                  <a:schemeClr val="tx1"/>
                </a:solidFill>
                <a:latin typeface="Source Sans Pro" panose="020B0503030403020204" pitchFamily="34" charset="0"/>
                <a:ea typeface="Source Sans Pro" panose="020B0503030403020204" pitchFamily="34" charset="0"/>
              </a:rPr>
              <a:t> Satisfactory evidence from the State that the non-revenue producing organization or entity is a non-profit one organized or doing business under State law.</a:t>
            </a:r>
          </a:p>
          <a:p>
            <a:pPr algn="just"/>
            <a:endParaRPr lang="en-US" dirty="0"/>
          </a:p>
        </p:txBody>
      </p:sp>
    </p:spTree>
    <p:extLst>
      <p:ext uri="{BB962C8B-B14F-4D97-AF65-F5344CB8AC3E}">
        <p14:creationId xmlns:p14="http://schemas.microsoft.com/office/powerpoint/2010/main" val="1133754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8B43A32-5874-4071-AEDD-7E5EDC90A67B}"/>
              </a:ext>
            </a:extLst>
          </p:cNvPr>
          <p:cNvSpPr>
            <a:spLocks noGrp="1"/>
          </p:cNvSpPr>
          <p:nvPr>
            <p:ph type="title"/>
          </p:nvPr>
        </p:nvSpPr>
        <p:spPr>
          <a:xfrm>
            <a:off x="228600" y="152400"/>
            <a:ext cx="8305800" cy="723900"/>
          </a:xfrm>
        </p:spPr>
        <p:txBody>
          <a:bodyPr anchor="b">
            <a:normAutofit/>
          </a:bodyPr>
          <a:lstStyle/>
          <a:p>
            <a:pPr algn="l"/>
            <a:r>
              <a:rPr lang="en-US" altLang="en-US" sz="3200" b="1" dirty="0">
                <a:solidFill>
                  <a:schemeClr val="tx1"/>
                </a:solidFill>
                <a:latin typeface="Source Sans Pro" panose="020B0503030403020204" pitchFamily="34" charset="0"/>
                <a:ea typeface="Source Sans Pro" panose="020B0503030403020204" pitchFamily="34" charset="0"/>
              </a:rPr>
              <a:t>Ineligible Entities</a:t>
            </a:r>
          </a:p>
        </p:txBody>
      </p:sp>
      <p:sp>
        <p:nvSpPr>
          <p:cNvPr id="30723" name="Content Placeholder 2">
            <a:extLst>
              <a:ext uri="{FF2B5EF4-FFF2-40B4-BE49-F238E27FC236}">
                <a16:creationId xmlns:a16="http://schemas.microsoft.com/office/drawing/2014/main" id="{C68A2E17-12AD-4954-9811-B8947EB8B7C9}"/>
              </a:ext>
            </a:extLst>
          </p:cNvPr>
          <p:cNvSpPr>
            <a:spLocks noGrp="1"/>
          </p:cNvSpPr>
          <p:nvPr>
            <p:ph idx="1"/>
          </p:nvPr>
        </p:nvSpPr>
        <p:spPr bwMode="auto">
          <a:xfrm>
            <a:off x="228600" y="1022468"/>
            <a:ext cx="8686800" cy="522131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eaLnBrk="1" hangingPunct="1">
              <a:spcBef>
                <a:spcPts val="0"/>
              </a:spcBef>
              <a:spcAft>
                <a:spcPts val="0"/>
              </a:spcAft>
              <a:buNone/>
              <a:defRPr/>
            </a:pPr>
            <a:r>
              <a:rPr lang="en-US" altLang="en-US" sz="2600" b="1" dirty="0">
                <a:solidFill>
                  <a:srgbClr val="000000"/>
                </a:solidFill>
                <a:latin typeface="Source Sans Pro" panose="020B0503030403020204" pitchFamily="34" charset="0"/>
                <a:ea typeface="Source Sans Pro" panose="020B0503030403020204" pitchFamily="34" charset="0"/>
              </a:rPr>
              <a:t>What are some of the businesses that are ineligible for an Economic Injury Disaster Loan?</a:t>
            </a:r>
          </a:p>
          <a:p>
            <a:pPr marL="0" indent="0" eaLnBrk="1" hangingPunct="1">
              <a:spcBef>
                <a:spcPts val="0"/>
              </a:spcBef>
              <a:spcAft>
                <a:spcPts val="0"/>
              </a:spcAft>
              <a:buNone/>
              <a:defRPr/>
            </a:pPr>
            <a:endParaRPr lang="en-US" altLang="en-US" sz="1200" dirty="0">
              <a:solidFill>
                <a:srgbClr val="000000"/>
              </a:solidFill>
              <a:latin typeface="Source Sans Pro" panose="020B0503030403020204" pitchFamily="34" charset="0"/>
              <a:ea typeface="Source Sans Pro" panose="020B0503030403020204" pitchFamily="34" charset="0"/>
            </a:endParaRPr>
          </a:p>
          <a:p>
            <a:pPr eaLnBrk="1" hangingPunct="1">
              <a:spcBef>
                <a:spcPts val="1200"/>
              </a:spcBef>
              <a:spcAft>
                <a:spcPts val="1200"/>
              </a:spcAft>
              <a:buFont typeface="Arial" panose="020B0604020202020204" pitchFamily="34" charset="0"/>
              <a:buChar char="•"/>
              <a:defRPr/>
            </a:pPr>
            <a:r>
              <a:rPr lang="en-US" altLang="en-US" sz="2200" dirty="0">
                <a:solidFill>
                  <a:srgbClr val="000000"/>
                </a:solidFill>
                <a:latin typeface="Source Sans Pro" panose="020B0503030403020204" pitchFamily="34" charset="0"/>
                <a:ea typeface="Source Sans Pro" panose="020B0503030403020204" pitchFamily="34" charset="0"/>
              </a:rPr>
              <a:t>Agricultural Enterprises -If the primary activity of the business (including its affiliates) is as defined in Section 18(b)(1) of the Small Business Act, neither the business nor its affiliates are eligible for EIDL assistance. </a:t>
            </a:r>
            <a:r>
              <a:rPr lang="en-US" altLang="en-US" sz="2200" dirty="0">
                <a:solidFill>
                  <a:srgbClr val="57B6F7"/>
                </a:solidFill>
                <a:latin typeface="Source Sans Pro" panose="020B0503030403020204" pitchFamily="34" charset="0"/>
                <a:ea typeface="Source Sans Pro" panose="020B0503030403020204" pitchFamily="34" charset="0"/>
              </a:rPr>
              <a:t>Please contact USDA or the State of Minnesota for agriculture-related assistance.</a:t>
            </a:r>
          </a:p>
          <a:p>
            <a:pPr>
              <a:lnSpc>
                <a:spcPct val="80000"/>
              </a:lnSpc>
              <a:spcBef>
                <a:spcPts val="1200"/>
              </a:spcBef>
              <a:spcAft>
                <a:spcPts val="1200"/>
              </a:spcAft>
              <a:buFont typeface="Arial" panose="020B0604020202020204" pitchFamily="34" charset="0"/>
              <a:buChar char="•"/>
              <a:defRPr/>
            </a:pPr>
            <a:r>
              <a:rPr lang="en-US" altLang="en-US" sz="2200" dirty="0">
                <a:solidFill>
                  <a:srgbClr val="000000"/>
                </a:solidFill>
                <a:latin typeface="Source Sans Pro" panose="020B0503030403020204" pitchFamily="34" charset="0"/>
                <a:ea typeface="Source Sans Pro" panose="020B0503030403020204" pitchFamily="34" charset="0"/>
              </a:rPr>
              <a:t>Religious or Charitable Organizations and government-owned concerns</a:t>
            </a:r>
          </a:p>
          <a:p>
            <a:pPr>
              <a:lnSpc>
                <a:spcPct val="80000"/>
              </a:lnSpc>
              <a:spcBef>
                <a:spcPts val="1200"/>
              </a:spcBef>
              <a:spcAft>
                <a:spcPts val="1200"/>
              </a:spcAft>
              <a:buFont typeface="Arial" panose="020B0604020202020204" pitchFamily="34" charset="0"/>
              <a:buChar char="•"/>
              <a:defRPr/>
            </a:pPr>
            <a:r>
              <a:rPr lang="en-US" altLang="en-US" sz="2200" dirty="0">
                <a:solidFill>
                  <a:srgbClr val="000000"/>
                </a:solidFill>
                <a:latin typeface="Source Sans Pro" panose="020B0503030403020204" pitchFamily="34" charset="0"/>
                <a:ea typeface="Source Sans Pro" panose="020B0503030403020204" pitchFamily="34" charset="0"/>
              </a:rPr>
              <a:t>Businesses considered hobbies </a:t>
            </a:r>
          </a:p>
          <a:p>
            <a:pPr>
              <a:lnSpc>
                <a:spcPct val="80000"/>
              </a:lnSpc>
              <a:spcBef>
                <a:spcPts val="1200"/>
              </a:spcBef>
              <a:spcAft>
                <a:spcPts val="1200"/>
              </a:spcAft>
              <a:buFont typeface="Arial" panose="020B0604020202020204" pitchFamily="34" charset="0"/>
              <a:buChar char="•"/>
              <a:defRPr/>
            </a:pPr>
            <a:r>
              <a:rPr lang="en-US" altLang="en-US" sz="2200" dirty="0">
                <a:solidFill>
                  <a:srgbClr val="000000"/>
                </a:solidFill>
                <a:latin typeface="Source Sans Pro" panose="020B0503030403020204" pitchFamily="34" charset="0"/>
                <a:ea typeface="Source Sans Pro" panose="020B0503030403020204" pitchFamily="34" charset="0"/>
              </a:rPr>
              <a:t>Gambling Concerns - more that 1/3 of annual gross revenue from legal gambling activities</a:t>
            </a:r>
          </a:p>
          <a:p>
            <a:pPr>
              <a:lnSpc>
                <a:spcPct val="80000"/>
              </a:lnSpc>
              <a:spcBef>
                <a:spcPts val="1200"/>
              </a:spcBef>
              <a:spcAft>
                <a:spcPts val="1200"/>
              </a:spcAft>
              <a:buFont typeface="Arial" panose="020B0604020202020204" pitchFamily="34" charset="0"/>
              <a:buChar char="•"/>
              <a:defRPr/>
            </a:pPr>
            <a:r>
              <a:rPr lang="en-US" altLang="en-US" sz="2200" dirty="0">
                <a:solidFill>
                  <a:srgbClr val="000000"/>
                </a:solidFill>
                <a:latin typeface="Source Sans Pro" panose="020B0503030403020204" pitchFamily="34" charset="0"/>
                <a:ea typeface="Source Sans Pro" panose="020B0503030403020204" pitchFamily="34" charset="0"/>
              </a:rPr>
              <a:t>Speculative real estate businesses</a:t>
            </a: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a:lnSpc>
                <a:spcPct val="110000"/>
              </a:lnSpc>
              <a:spcBef>
                <a:spcPts val="600"/>
              </a:spcBef>
              <a:buNone/>
            </a:pPr>
            <a:endParaRPr lang="en-US" altLang="en-US" sz="2000" dirty="0">
              <a:solidFill>
                <a:srgbClr val="000000"/>
              </a:solidFill>
              <a:latin typeface="Source Sans Pro" panose="020B0503030403020204" pitchFamily="34" charset="0"/>
              <a:ea typeface="Source Sans Pro" panose="020B0503030403020204" pitchFamily="34" charset="0"/>
            </a:endParaRPr>
          </a:p>
          <a:p>
            <a:pPr marL="0" indent="0" eaLnBrk="1" hangingPunct="1">
              <a:spcBef>
                <a:spcPts val="0"/>
              </a:spcBef>
              <a:spcAft>
                <a:spcPts val="0"/>
              </a:spcAft>
              <a:buFont typeface="Wingdings" panose="05000000000000000000" pitchFamily="2" charset="2"/>
              <a:buNone/>
              <a:defRPr/>
            </a:pPr>
            <a:endParaRPr lang="en-US" altLang="en-US" sz="2000" b="1" dirty="0">
              <a:solidFill>
                <a:srgbClr val="000000"/>
              </a:solidFill>
              <a:latin typeface="Source Sans Pro" panose="020B0503030403020204" pitchFamily="34" charset="0"/>
              <a:ea typeface="Source Sans Pro" panose="020B0503030403020204" pitchFamily="34" charset="0"/>
            </a:endParaRPr>
          </a:p>
          <a:p>
            <a:pPr>
              <a:defRPr/>
            </a:pPr>
            <a:endParaRPr lang="en-US" altLang="en-US" sz="2000" dirty="0">
              <a:latin typeface="Source Sans Pro" panose="020B0503030403020204" pitchFamily="34" charset="0"/>
              <a:ea typeface="Source Sans Pro" panose="020B0503030403020204" pitchFamily="34" charset="0"/>
            </a:endParaRPr>
          </a:p>
        </p:txBody>
      </p:sp>
      <p:sp>
        <p:nvSpPr>
          <p:cNvPr id="29700" name="Slide Number Placeholder 3">
            <a:extLst>
              <a:ext uri="{FF2B5EF4-FFF2-40B4-BE49-F238E27FC236}">
                <a16:creationId xmlns:a16="http://schemas.microsoft.com/office/drawing/2014/main" id="{EA519E8D-D13B-4138-9B3B-7FE532D16640}"/>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084F2298-ABBA-46D4-9B02-8B3E7CAE40D4}" type="slidenum">
              <a:rPr lang="en-US" altLang="en-US" sz="1600">
                <a:solidFill>
                  <a:schemeClr val="bg1"/>
                </a:solidFill>
                <a:latin typeface="Arial Narrow" panose="020B0606020202030204" pitchFamily="34" charset="0"/>
              </a:rPr>
              <a:pPr/>
              <a:t>7</a:t>
            </a:fld>
            <a:endParaRPr lang="en-US" altLang="en-US" sz="1600">
              <a:solidFill>
                <a:schemeClr val="bg1"/>
              </a:solidFill>
              <a:latin typeface="Arial Narrow" panose="020B0606020202030204" pitchFamily="34" charset="0"/>
            </a:endParaRPr>
          </a:p>
        </p:txBody>
      </p:sp>
      <p:sp>
        <p:nvSpPr>
          <p:cNvPr id="5" name="Slide Number Placeholder 4">
            <a:extLst>
              <a:ext uri="{FF2B5EF4-FFF2-40B4-BE49-F238E27FC236}">
                <a16:creationId xmlns:a16="http://schemas.microsoft.com/office/drawing/2014/main" id="{B5C74CD5-1B88-451E-979D-3427B2385C67}"/>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7</a:t>
            </a:fld>
            <a:endParaRPr lang="en-US" altLang="en-US" dirty="0"/>
          </a:p>
        </p:txBody>
      </p:sp>
      <p:sp>
        <p:nvSpPr>
          <p:cNvPr id="6" name="Footer Placeholder 2">
            <a:extLst>
              <a:ext uri="{FF2B5EF4-FFF2-40B4-BE49-F238E27FC236}">
                <a16:creationId xmlns:a16="http://schemas.microsoft.com/office/drawing/2014/main" id="{E923ED69-C089-4064-B3B0-DB55E1CF0C09}"/>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408397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AFAA0-D279-4A5F-9977-823D47A0E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826" y="3124200"/>
            <a:ext cx="2229119" cy="1870474"/>
          </a:xfrm>
          <a:prstGeom prst="rect">
            <a:avLst/>
          </a:prstGeom>
        </p:spPr>
      </p:pic>
      <p:sp>
        <p:nvSpPr>
          <p:cNvPr id="4" name="Slide Number Placeholder 3">
            <a:extLst>
              <a:ext uri="{FF2B5EF4-FFF2-40B4-BE49-F238E27FC236}">
                <a16:creationId xmlns:a16="http://schemas.microsoft.com/office/drawing/2014/main" id="{35F42795-0B97-48B4-A3F6-B4271232D43B}"/>
              </a:ext>
            </a:extLst>
          </p:cNvPr>
          <p:cNvSpPr>
            <a:spLocks noGrp="1"/>
          </p:cNvSpPr>
          <p:nvPr>
            <p:ph type="sldNum" sz="quarter" idx="12"/>
          </p:nvPr>
        </p:nvSpPr>
        <p:spPr/>
        <p:txBody>
          <a:bodyPr/>
          <a:lstStyle/>
          <a:p>
            <a:fld id="{B1AB44B9-F1EC-4F4B-88D4-413245C9CD3E}" type="slidenum">
              <a:rPr lang="en-US" smtClean="0"/>
              <a:t>8</a:t>
            </a:fld>
            <a:endParaRPr lang="en-US" dirty="0"/>
          </a:p>
        </p:txBody>
      </p:sp>
      <p:sp>
        <p:nvSpPr>
          <p:cNvPr id="5" name="Rectangle 4">
            <a:extLst>
              <a:ext uri="{FF2B5EF4-FFF2-40B4-BE49-F238E27FC236}">
                <a16:creationId xmlns:a16="http://schemas.microsoft.com/office/drawing/2014/main" id="{D1EA2D29-B7D7-4EBB-BE78-123A1A914672}"/>
              </a:ext>
            </a:extLst>
          </p:cNvPr>
          <p:cNvSpPr/>
          <p:nvPr/>
        </p:nvSpPr>
        <p:spPr>
          <a:xfrm>
            <a:off x="304800" y="1121365"/>
            <a:ext cx="8420100" cy="5139869"/>
          </a:xfrm>
          <a:prstGeom prst="rect">
            <a:avLst/>
          </a:prstGeom>
        </p:spPr>
        <p:txBody>
          <a:bodyPr wrap="square">
            <a:spAutoFit/>
          </a:bodyPr>
          <a:lstStyle/>
          <a:p>
            <a:pPr marL="0" marR="0" algn="just">
              <a:spcBef>
                <a:spcPts val="0"/>
              </a:spcBef>
              <a:spcAft>
                <a:spcPts val="0"/>
              </a:spcAft>
            </a:pPr>
            <a:r>
              <a:rPr lang="en-US" sz="24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much can I borrow?</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Eligible entities may qualify for loans </a:t>
            </a: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up to $2 million.  </a:t>
            </a: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 interest rates for this disaster are </a:t>
            </a: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3.75 percent for small businesses </a:t>
            </a: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and </a:t>
            </a: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2.75 percent for nonprofit organizations </a:t>
            </a: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with terms up to 30 years.  </a:t>
            </a: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Eligibility for these working capital loans are based on the size (must be a small business) and type of business and its financial resources.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can I use the loan funds?</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Fixed debts</a:t>
            </a: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Payroll</a:t>
            </a: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Accounts payable</a:t>
            </a:r>
          </a:p>
          <a:p>
            <a:pPr marL="342900" marR="0" indent="-342900" algn="just">
              <a:spcBef>
                <a:spcPts val="0"/>
              </a:spcBef>
              <a:spcAft>
                <a:spcPts val="0"/>
              </a:spcAft>
              <a:buFont typeface="Arial" panose="020B0604020202020204" pitchFamily="34" charset="0"/>
              <a:buChar char="•"/>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Other bills that could have been paid had the disaster not occurred</a:t>
            </a:r>
          </a:p>
          <a:p>
            <a:pPr marL="342900" marR="0" indent="-342900" algn="just">
              <a:spcBef>
                <a:spcPts val="0"/>
              </a:spcBef>
              <a:spcAft>
                <a:spcPts val="0"/>
              </a:spcAft>
              <a:buFont typeface="Arial" panose="020B0604020202020204" pitchFamily="34" charset="0"/>
              <a:buChar char="•"/>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 loans are not intended to replace lost sales or profits or for expansion.</a:t>
            </a:r>
          </a:p>
        </p:txBody>
      </p:sp>
      <p:sp>
        <p:nvSpPr>
          <p:cNvPr id="6" name="Rectangle 2">
            <a:extLst>
              <a:ext uri="{FF2B5EF4-FFF2-40B4-BE49-F238E27FC236}">
                <a16:creationId xmlns:a16="http://schemas.microsoft.com/office/drawing/2014/main" id="{D68B473D-8CB1-46FE-9A74-3363931FD2F3}"/>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Terms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 name="Footer Placeholder 2">
            <a:extLst>
              <a:ext uri="{FF2B5EF4-FFF2-40B4-BE49-F238E27FC236}">
                <a16:creationId xmlns:a16="http://schemas.microsoft.com/office/drawing/2014/main" id="{69580FEC-6473-4B7F-BF76-FFF06A449741}"/>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Tree>
    <p:extLst>
      <p:ext uri="{BB962C8B-B14F-4D97-AF65-F5344CB8AC3E}">
        <p14:creationId xmlns:p14="http://schemas.microsoft.com/office/powerpoint/2010/main" val="164367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Slide Number Placeholder 1">
            <a:extLst>
              <a:ext uri="{FF2B5EF4-FFF2-40B4-BE49-F238E27FC236}">
                <a16:creationId xmlns:a16="http://schemas.microsoft.com/office/drawing/2014/main" id="{8F6FD4C1-9733-4970-B4F9-5944412190DE}"/>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EC56C5CB-5CCC-4DC7-959D-376F353DFDE9}" type="slidenum">
              <a:rPr lang="en-US" altLang="en-US" sz="1600">
                <a:solidFill>
                  <a:schemeClr val="bg1"/>
                </a:solidFill>
                <a:latin typeface="Arial Narrow" panose="020B0606020202030204" pitchFamily="34" charset="0"/>
              </a:rPr>
              <a:pPr/>
              <a:t>9</a:t>
            </a:fld>
            <a:endParaRPr lang="en-US" altLang="en-US" sz="1600" dirty="0">
              <a:solidFill>
                <a:schemeClr val="bg1"/>
              </a:solidFill>
              <a:latin typeface="Arial Narrow" panose="020B0606020202030204" pitchFamily="34" charset="0"/>
            </a:endParaRPr>
          </a:p>
        </p:txBody>
      </p:sp>
      <p:sp>
        <p:nvSpPr>
          <p:cNvPr id="8" name="Rectangle 2">
            <a:extLst>
              <a:ext uri="{FF2B5EF4-FFF2-40B4-BE49-F238E27FC236}">
                <a16:creationId xmlns:a16="http://schemas.microsoft.com/office/drawing/2014/main" id="{2872D945-9DC8-4A69-AAA0-803FA83D8044}"/>
              </a:ext>
            </a:extLst>
          </p:cNvPr>
          <p:cNvSpPr>
            <a:spLocks noChangeArrowheads="1"/>
          </p:cNvSpPr>
          <p:nvPr/>
        </p:nvSpPr>
        <p:spPr bwMode="auto">
          <a:xfrm>
            <a:off x="323850" y="228600"/>
            <a:ext cx="84963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Terms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4C2DE9AC-8BEC-4EEE-9AAB-1049E7CEC4AD}"/>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9</a:t>
            </a:fld>
            <a:endParaRPr lang="en-US" altLang="en-US" dirty="0"/>
          </a:p>
        </p:txBody>
      </p:sp>
      <p:sp>
        <p:nvSpPr>
          <p:cNvPr id="7" name="Footer Placeholder 2">
            <a:extLst>
              <a:ext uri="{FF2B5EF4-FFF2-40B4-BE49-F238E27FC236}">
                <a16:creationId xmlns:a16="http://schemas.microsoft.com/office/drawing/2014/main" id="{442E6483-9F4C-4EEF-9FBF-01D4283AB61C}"/>
              </a:ext>
            </a:extLst>
          </p:cNvPr>
          <p:cNvSpPr>
            <a:spLocks noGrp="1"/>
          </p:cNvSpPr>
          <p:nvPr>
            <p:ph type="ftr" sz="quarter" idx="11"/>
          </p:nvPr>
        </p:nvSpPr>
        <p:spPr>
          <a:xfrm>
            <a:off x="2552700" y="6313746"/>
            <a:ext cx="4038600" cy="365125"/>
          </a:xfrm>
        </p:spPr>
        <p:txBody>
          <a:bodyPr/>
          <a:lstStyle/>
          <a:p>
            <a:r>
              <a:rPr lang="en-US" dirty="0"/>
              <a:t>U.S. Small Business -Office of Disaster Assistance-Field Operations Center - East</a:t>
            </a:r>
          </a:p>
        </p:txBody>
      </p:sp>
      <p:sp>
        <p:nvSpPr>
          <p:cNvPr id="9" name="Rectangle 7">
            <a:extLst>
              <a:ext uri="{FF2B5EF4-FFF2-40B4-BE49-F238E27FC236}">
                <a16:creationId xmlns:a16="http://schemas.microsoft.com/office/drawing/2014/main" id="{8803DEAE-7DAA-4AF8-A936-1B2257C45ABF}"/>
              </a:ext>
            </a:extLst>
          </p:cNvPr>
          <p:cNvSpPr txBox="1">
            <a:spLocks noChangeArrowheads="1"/>
          </p:cNvSpPr>
          <p:nvPr/>
        </p:nvSpPr>
        <p:spPr>
          <a:xfrm>
            <a:off x="228600" y="1147475"/>
            <a:ext cx="8686800" cy="5533790"/>
          </a:xfrm>
          <a:prstGeom prst="rect">
            <a:avLst/>
          </a:prstGeom>
        </p:spPr>
        <p:txBody>
          <a:bodyPr vert="horz" lIns="91440" tIns="45720" rIns="91440" bIns="45720" rtlCol="0" anchor="t">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spcAft>
                <a:spcPts val="0"/>
              </a:spcAft>
              <a:defRPr/>
            </a:pPr>
            <a:r>
              <a:rPr lang="en-US" altLang="en-US" sz="2400" dirty="0">
                <a:solidFill>
                  <a:srgbClr val="000000"/>
                </a:solidFill>
                <a:latin typeface="Source Sans Pro" panose="020B0503030403020204" pitchFamily="34" charset="0"/>
                <a:ea typeface="Source Sans Pro" panose="020B0503030403020204" pitchFamily="34" charset="0"/>
              </a:rPr>
              <a:t>What is the criteria for a loan approval?</a:t>
            </a:r>
          </a:p>
          <a:p>
            <a:pPr algn="l" fontAlgn="auto">
              <a:spcAft>
                <a:spcPts val="0"/>
              </a:spcAft>
              <a:defRPr/>
            </a:pPr>
            <a:endParaRPr lang="en-US" altLang="en-US" sz="2400" u="sng"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000" dirty="0">
                <a:solidFill>
                  <a:srgbClr val="000000"/>
                </a:solidFill>
                <a:latin typeface="Source Sans Pro" panose="020B0503030403020204" pitchFamily="34" charset="0"/>
                <a:ea typeface="Source Sans Pro" panose="020B0503030403020204" pitchFamily="34" charset="0"/>
              </a:rPr>
              <a:t>Credit History</a:t>
            </a:r>
          </a:p>
          <a:p>
            <a:pPr algn="l" fontAlgn="auto">
              <a:spcAft>
                <a:spcPts val="0"/>
              </a:spcAft>
              <a:defRPr/>
            </a:pPr>
            <a:r>
              <a:rPr lang="en-US" altLang="en-US" sz="2000" b="0" dirty="0">
                <a:solidFill>
                  <a:srgbClr val="000000"/>
                </a:solidFill>
                <a:latin typeface="Source Sans Pro" panose="020B0503030403020204" pitchFamily="34" charset="0"/>
                <a:ea typeface="Source Sans Pro" panose="020B0503030403020204" pitchFamily="34" charset="0"/>
              </a:rPr>
              <a:t>Applicants</a:t>
            </a:r>
            <a:r>
              <a:rPr lang="en-US" altLang="en-US" sz="2000" dirty="0">
                <a:solidFill>
                  <a:srgbClr val="000000"/>
                </a:solidFill>
                <a:latin typeface="Source Sans Pro" panose="020B0503030403020204" pitchFamily="34" charset="0"/>
                <a:ea typeface="Source Sans Pro" panose="020B0503030403020204" pitchFamily="34" charset="0"/>
              </a:rPr>
              <a:t> </a:t>
            </a:r>
            <a:r>
              <a:rPr lang="en-US" altLang="en-US" sz="2000" b="0" dirty="0">
                <a:solidFill>
                  <a:srgbClr val="000000"/>
                </a:solidFill>
                <a:latin typeface="Source Sans Pro" panose="020B0503030403020204" pitchFamily="34" charset="0"/>
                <a:ea typeface="Source Sans Pro" panose="020B0503030403020204" pitchFamily="34" charset="0"/>
              </a:rPr>
              <a:t>must have a credit history acceptable to SBA and is assessed in a case by case basis.</a:t>
            </a:r>
            <a:br>
              <a:rPr lang="en-US" altLang="en-US" sz="2000" b="0" dirty="0">
                <a:solidFill>
                  <a:srgbClr val="000000"/>
                </a:solidFill>
                <a:latin typeface="Source Sans Pro" panose="020B0503030403020204" pitchFamily="34" charset="0"/>
                <a:ea typeface="Source Sans Pro" panose="020B0503030403020204" pitchFamily="34" charset="0"/>
              </a:rPr>
            </a:br>
            <a:br>
              <a:rPr lang="en-US" altLang="en-US" sz="2000" b="0" dirty="0">
                <a:solidFill>
                  <a:srgbClr val="000000"/>
                </a:solidFill>
                <a:latin typeface="Source Sans Pro" panose="020B0503030403020204" pitchFamily="34" charset="0"/>
                <a:ea typeface="Source Sans Pro" panose="020B0503030403020204" pitchFamily="34" charset="0"/>
              </a:rPr>
            </a:br>
            <a:r>
              <a:rPr lang="en-US" altLang="en-US" sz="2000" dirty="0">
                <a:solidFill>
                  <a:srgbClr val="000000"/>
                </a:solidFill>
                <a:latin typeface="Source Sans Pro" panose="020B0503030403020204" pitchFamily="34" charset="0"/>
                <a:ea typeface="Source Sans Pro" panose="020B0503030403020204" pitchFamily="34" charset="0"/>
              </a:rPr>
              <a:t>Repayment </a:t>
            </a:r>
          </a:p>
          <a:p>
            <a:pPr algn="l" fontAlgn="auto">
              <a:spcAft>
                <a:spcPts val="0"/>
              </a:spcAft>
              <a:defRPr/>
            </a:pPr>
            <a:r>
              <a:rPr lang="en-US" altLang="en-US" sz="2000" b="0" dirty="0">
                <a:solidFill>
                  <a:srgbClr val="000000"/>
                </a:solidFill>
                <a:latin typeface="Source Sans Pro" panose="020B0503030403020204" pitchFamily="34" charset="0"/>
                <a:ea typeface="Source Sans Pro" panose="020B0503030403020204" pitchFamily="34" charset="0"/>
              </a:rPr>
              <a:t>SBA must determine that the applicant business has the ability to repay the SBA loan.</a:t>
            </a:r>
          </a:p>
          <a:p>
            <a:pPr algn="l" fontAlgn="auto">
              <a:spcAft>
                <a:spcPts val="0"/>
              </a:spcAft>
              <a:defRPr/>
            </a:pPr>
            <a:endParaRPr lang="en-US" altLang="en-US" sz="2000" dirty="0">
              <a:solidFill>
                <a:srgbClr val="000000"/>
              </a:solidFill>
              <a:latin typeface="Source Sans Pro" panose="020B0503030403020204" pitchFamily="34" charset="0"/>
              <a:ea typeface="Source Sans Pro" panose="020B0503030403020204" pitchFamily="34" charset="0"/>
            </a:endParaRPr>
          </a:p>
          <a:p>
            <a:pPr algn="l" fontAlgn="auto">
              <a:spcAft>
                <a:spcPts val="0"/>
              </a:spcAft>
              <a:defRPr/>
            </a:pPr>
            <a:r>
              <a:rPr lang="en-US" altLang="en-US" sz="2000" dirty="0">
                <a:solidFill>
                  <a:srgbClr val="000000"/>
                </a:solidFill>
                <a:latin typeface="Source Sans Pro" panose="020B0503030403020204" pitchFamily="34" charset="0"/>
                <a:ea typeface="Source Sans Pro" panose="020B0503030403020204" pitchFamily="34" charset="0"/>
              </a:rPr>
              <a:t>Collateral Requirements</a:t>
            </a:r>
          </a:p>
          <a:p>
            <a:pPr marL="228600" lvl="1" indent="-228600">
              <a:buFontTx/>
              <a:buChar char="•"/>
            </a:pPr>
            <a:r>
              <a:rPr lang="en-US" altLang="en-US" dirty="0">
                <a:solidFill>
                  <a:srgbClr val="000000"/>
                </a:solidFill>
                <a:latin typeface="Source Sans Pro" panose="020B0503030403020204" pitchFamily="34" charset="0"/>
                <a:ea typeface="Source Sans Pro" panose="020B0503030403020204" pitchFamily="34" charset="0"/>
              </a:rPr>
              <a:t>Economic Injury Disaster Loans over $25,000 require collateral.</a:t>
            </a:r>
          </a:p>
          <a:p>
            <a:pPr marL="228600" lvl="1" indent="-228600">
              <a:buFontTx/>
              <a:buChar char="•"/>
            </a:pPr>
            <a:r>
              <a:rPr lang="en-US" altLang="en-US" dirty="0">
                <a:solidFill>
                  <a:srgbClr val="000000"/>
                </a:solidFill>
                <a:latin typeface="Source Sans Pro" panose="020B0503030403020204" pitchFamily="34" charset="0"/>
                <a:ea typeface="Source Sans Pro" panose="020B0503030403020204" pitchFamily="34" charset="0"/>
              </a:rPr>
              <a:t>SBA takes real estate as collateral when it is available.</a:t>
            </a:r>
          </a:p>
          <a:p>
            <a:pPr marL="228600" lvl="1" indent="-228600">
              <a:buFontTx/>
              <a:buChar char="•"/>
            </a:pPr>
            <a:r>
              <a:rPr lang="en-US" altLang="en-US" dirty="0">
                <a:solidFill>
                  <a:srgbClr val="000000"/>
                </a:solidFill>
                <a:latin typeface="Source Sans Pro" panose="020B0503030403020204" pitchFamily="34" charset="0"/>
                <a:ea typeface="Source Sans Pro" panose="020B0503030403020204" pitchFamily="34" charset="0"/>
              </a:rPr>
              <a:t>SBA will not decline a loan for lack of collateral, </a:t>
            </a:r>
            <a:br>
              <a:rPr lang="en-US" altLang="en-US" dirty="0">
                <a:solidFill>
                  <a:srgbClr val="000000"/>
                </a:solidFill>
                <a:latin typeface="Source Sans Pro" panose="020B0503030403020204" pitchFamily="34" charset="0"/>
                <a:ea typeface="Source Sans Pro" panose="020B0503030403020204" pitchFamily="34" charset="0"/>
              </a:rPr>
            </a:br>
            <a:r>
              <a:rPr lang="en-US" altLang="en-US" dirty="0">
                <a:solidFill>
                  <a:srgbClr val="000000"/>
                </a:solidFill>
                <a:latin typeface="Source Sans Pro" panose="020B0503030403020204" pitchFamily="34" charset="0"/>
                <a:ea typeface="Source Sans Pro" panose="020B0503030403020204" pitchFamily="34" charset="0"/>
              </a:rPr>
              <a:t>but requires borrowers to pledge what is available.</a:t>
            </a:r>
          </a:p>
          <a:p>
            <a:pPr algn="l" fontAlgn="auto">
              <a:spcAft>
                <a:spcPts val="0"/>
              </a:spcAft>
              <a:defRPr/>
            </a:pPr>
            <a:endParaRPr lang="en-US" altLang="en-US" sz="2400" b="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903983906"/>
      </p:ext>
    </p:extLst>
  </p:cSld>
  <p:clrMapOvr>
    <a:masterClrMapping/>
  </p:clrMapOvr>
  <p:transition spd="med">
    <p:fade/>
  </p:transition>
</p:sld>
</file>

<file path=ppt/theme/theme1.xml><?xml version="1.0" encoding="utf-8"?>
<a:theme xmlns:a="http://schemas.openxmlformats.org/drawingml/2006/main" name="1_default">
  <a:themeElements>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555555"/>
        </a:hlink>
        <a:folHlink>
          <a:srgbClr val="B50C00"/>
        </a:folHlink>
      </a:clrScheme>
      <a:clrMap bg1="lt1" tx1="dk1" bg2="lt2" tx2="dk2" accent1="accent1" accent2="accent2" accent3="accent3" accent4="accent4" accent5="accent5" accent6="accent6" hlink="hlink" folHlink="folHlink"/>
    </a:extraClrScheme>
    <a:extraClrScheme>
      <a:clrScheme name="default 14">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5.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6F6BD0599F3A4FA6CCD7B5E6462884" ma:contentTypeVersion="2" ma:contentTypeDescription="Create a new document." ma:contentTypeScope="" ma:versionID="d0f4e975fc8a636f401a6fb51054a4dd">
  <xsd:schema xmlns:xsd="http://www.w3.org/2001/XMLSchema" xmlns:xs="http://www.w3.org/2001/XMLSchema" xmlns:p="http://schemas.microsoft.com/office/2006/metadata/properties" xmlns:ns2="6cf03daf-f362-4c6d-b7d4-cfa518cde295" targetNamespace="http://schemas.microsoft.com/office/2006/metadata/properties" ma:root="true" ma:fieldsID="2a84dfd2958a3500428e1e68d405f4c1" ns2:_="">
    <xsd:import namespace="6cf03daf-f362-4c6d-b7d4-cfa518cde29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03daf-f362-4c6d-b7d4-cfa518cde2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01E48B-5174-4532-95B4-CE88A6A173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f03daf-f362-4c6d-b7d4-cfa518cde2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48D261-8E10-4FA6-B854-77B68838661D}">
  <ds:schemaRefs>
    <ds:schemaRef ds:uri="http://purl.org/dc/terms/"/>
    <ds:schemaRef ds:uri="http://schemas.microsoft.com/office/infopath/2007/PartnerControls"/>
    <ds:schemaRef ds:uri="6cf03daf-f362-4c6d-b7d4-cfa518cde295"/>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715D93D-CCB5-461D-A29D-8D191E050C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278</TotalTime>
  <Words>1613</Words>
  <Application>Microsoft Office PowerPoint</Application>
  <PresentationFormat>On-screen Show (4:3)</PresentationFormat>
  <Paragraphs>189</Paragraphs>
  <Slides>16</Slides>
  <Notes>13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Arial</vt:lpstr>
      <vt:lpstr>Arial Narrow</vt:lpstr>
      <vt:lpstr>Calibri</vt:lpstr>
      <vt:lpstr>Calibri Light</vt:lpstr>
      <vt:lpstr>Source Sans Pro</vt:lpstr>
      <vt:lpstr>Times New Roman</vt:lpstr>
      <vt:lpstr>Wingdings</vt:lpstr>
      <vt:lpstr>1_default</vt:lpstr>
      <vt:lpstr>Office Theme</vt:lpstr>
      <vt:lpstr>Custom Design</vt:lpstr>
      <vt:lpstr>2_Office Theme</vt:lpstr>
      <vt:lpstr>1_Office Theme</vt:lpstr>
      <vt:lpstr>PowerPoint Presentation</vt:lpstr>
      <vt:lpstr>PowerPoint Presentation</vt:lpstr>
      <vt:lpstr>PowerPoint Presentation</vt:lpstr>
      <vt:lpstr>PowerPoint Presentation</vt:lpstr>
      <vt:lpstr>PowerPoint Presentation</vt:lpstr>
      <vt:lpstr>Private Non-Profit Eligibility </vt:lpstr>
      <vt:lpstr>Ineligible Entities</vt:lpstr>
      <vt:lpstr>PowerPoint Presentation</vt:lpstr>
      <vt:lpstr>PowerPoint Presentation</vt:lpstr>
      <vt:lpstr>Preparing to Apply</vt:lpstr>
      <vt:lpstr>Preparing to Apply</vt:lpstr>
      <vt:lpstr>Ready to Apply</vt:lpstr>
      <vt:lpstr>Options to Apply</vt:lpstr>
      <vt:lpstr>Submit Your Application As Soon As Possible</vt:lpstr>
      <vt:lpstr>Assistance From SBA Partners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Mary K.</dc:creator>
  <cp:lastModifiedBy>Nicole Griensewic Mickelson</cp:lastModifiedBy>
  <cp:revision>25</cp:revision>
  <dcterms:created xsi:type="dcterms:W3CDTF">2020-01-28T16:09:13Z</dcterms:created>
  <dcterms:modified xsi:type="dcterms:W3CDTF">2020-03-19T17:27:50Z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0x010100186F6BD0599F3A4FA6CCD7B5E6462884</vt:lpwstr>
  </property>
</Properties>
</file>